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6" r:id="rId4"/>
    <p:sldId id="267" r:id="rId5"/>
    <p:sldId id="268" r:id="rId6"/>
    <p:sldId id="269" r:id="rId7"/>
    <p:sldId id="275" r:id="rId8"/>
    <p:sldId id="277" r:id="rId9"/>
    <p:sldId id="270" r:id="rId10"/>
    <p:sldId id="271" r:id="rId11"/>
    <p:sldId id="278" r:id="rId12"/>
    <p:sldId id="272" r:id="rId13"/>
    <p:sldId id="273" r:id="rId14"/>
    <p:sldId id="274" r:id="rId15"/>
    <p:sldId id="279" r:id="rId16"/>
    <p:sldId id="280" r:id="rId17"/>
    <p:sldId id="281" r:id="rId18"/>
    <p:sldId id="282" r:id="rId19"/>
    <p:sldId id="260" r:id="rId20"/>
    <p:sldId id="261" r:id="rId21"/>
    <p:sldId id="262" r:id="rId22"/>
    <p:sldId id="263" r:id="rId23"/>
    <p:sldId id="264" r:id="rId24"/>
    <p:sldId id="258" r:id="rId25"/>
  </p:sldIdLst>
  <p:sldSz cx="12192000" cy="6858000"/>
  <p:notesSz cx="6858000" cy="9144000"/>
  <p:defaultText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67" d="100"/>
          <a:sy n="67" d="100"/>
        </p:scale>
        <p:origin x="82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pattFill prst="pct10">
          <a:fgClr>
            <a:srgbClr val="00B050"/>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D5451-DDF6-4484-C631-25514F6EEA19}"/>
              </a:ext>
            </a:extLst>
          </p:cNvPr>
          <p:cNvSpPr>
            <a:spLocks noGrp="1"/>
          </p:cNvSpPr>
          <p:nvPr>
            <p:ph type="ctrTitle" hasCustomPrompt="1"/>
          </p:nvPr>
        </p:nvSpPr>
        <p:spPr>
          <a:xfrm>
            <a:off x="1524000" y="1122363"/>
            <a:ext cx="9144000" cy="2387600"/>
          </a:xfrm>
        </p:spPr>
        <p:txBody>
          <a:bodyPr anchor="b"/>
          <a:lstStyle>
            <a:lvl1pPr algn="ctr">
              <a:defRPr sz="6000"/>
            </a:lvl1pPr>
          </a:lstStyle>
          <a:p>
            <a:r>
              <a:rPr lang="en-US" dirty="0"/>
              <a:t>Topic</a:t>
            </a:r>
            <a:endParaRPr lang="en-NG" dirty="0"/>
          </a:p>
        </p:txBody>
      </p:sp>
      <p:sp>
        <p:nvSpPr>
          <p:cNvPr id="3" name="Subtitle 2">
            <a:extLst>
              <a:ext uri="{FF2B5EF4-FFF2-40B4-BE49-F238E27FC236}">
                <a16:creationId xmlns:a16="http://schemas.microsoft.com/office/drawing/2014/main" id="{69C95936-3FA1-2664-1035-1EDC73B09DC6}"/>
              </a:ext>
            </a:extLst>
          </p:cNvPr>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Facilitator</a:t>
            </a:r>
            <a:endParaRPr lang="en-NG" dirty="0"/>
          </a:p>
        </p:txBody>
      </p:sp>
      <p:pic>
        <p:nvPicPr>
          <p:cNvPr id="10" name="Picture 9" descr="A logo with a red circle and white text">
            <a:extLst>
              <a:ext uri="{FF2B5EF4-FFF2-40B4-BE49-F238E27FC236}">
                <a16:creationId xmlns:a16="http://schemas.microsoft.com/office/drawing/2014/main" id="{8B28DC92-98DC-ECE0-10E3-A91E424E58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0168" y="5274468"/>
            <a:ext cx="1176068" cy="1081881"/>
          </a:xfrm>
          <a:prstGeom prst="rect">
            <a:avLst/>
          </a:prstGeom>
        </p:spPr>
      </p:pic>
      <p:pic>
        <p:nvPicPr>
          <p:cNvPr id="7" name="Picture 6" descr="A green and white logo&#10;&#10;AI-generated content may be incorrect.">
            <a:extLst>
              <a:ext uri="{FF2B5EF4-FFF2-40B4-BE49-F238E27FC236}">
                <a16:creationId xmlns:a16="http://schemas.microsoft.com/office/drawing/2014/main" id="{9B15F349-AD33-434E-F063-CEB64D069D4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65764" y="5225325"/>
            <a:ext cx="1105679" cy="1131024"/>
          </a:xfrm>
          <a:prstGeom prst="rect">
            <a:avLst/>
          </a:prstGeom>
        </p:spPr>
      </p:pic>
      <p:sp>
        <p:nvSpPr>
          <p:cNvPr id="9" name="TextBox 8">
            <a:extLst>
              <a:ext uri="{FF2B5EF4-FFF2-40B4-BE49-F238E27FC236}">
                <a16:creationId xmlns:a16="http://schemas.microsoft.com/office/drawing/2014/main" id="{1F810DED-3C61-952A-B08C-3C9229C1559B}"/>
              </a:ext>
            </a:extLst>
          </p:cNvPr>
          <p:cNvSpPr txBox="1"/>
          <p:nvPr userDrawn="1"/>
        </p:nvSpPr>
        <p:spPr>
          <a:xfrm>
            <a:off x="2644648" y="6260334"/>
            <a:ext cx="69027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bg1">
                    <a:lumMod val="50000"/>
                  </a:schemeClr>
                </a:solidFill>
                <a:latin typeface="+mj-lt"/>
              </a:rPr>
              <a:t>Capacity Building for </a:t>
            </a:r>
            <a:r>
              <a:rPr lang="en-US" sz="2400" b="1" kern="1200" dirty="0">
                <a:solidFill>
                  <a:schemeClr val="bg1">
                    <a:lumMod val="50000"/>
                  </a:schemeClr>
                </a:solidFill>
                <a:latin typeface="+mj-lt"/>
                <a:ea typeface="+mn-ea"/>
                <a:cs typeface="+mn-cs"/>
              </a:rPr>
              <a:t>Clinical Trials </a:t>
            </a:r>
            <a:endParaRPr lang="en-NG" sz="2400" b="1" dirty="0">
              <a:solidFill>
                <a:schemeClr val="bg1">
                  <a:lumMod val="50000"/>
                </a:schemeClr>
              </a:solidFill>
              <a:latin typeface="+mj-lt"/>
            </a:endParaRPr>
          </a:p>
        </p:txBody>
      </p:sp>
    </p:spTree>
    <p:extLst>
      <p:ext uri="{BB962C8B-B14F-4D97-AF65-F5344CB8AC3E}">
        <p14:creationId xmlns:p14="http://schemas.microsoft.com/office/powerpoint/2010/main" val="3509700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EE150-EC27-39A0-453D-FEF239F7F6D8}"/>
              </a:ext>
            </a:extLst>
          </p:cNvPr>
          <p:cNvSpPr>
            <a:spLocks noGrp="1"/>
          </p:cNvSpPr>
          <p:nvPr>
            <p:ph type="title"/>
          </p:nvPr>
        </p:nvSpPr>
        <p:spPr/>
        <p:txBody>
          <a:bodyPr/>
          <a:lstStyle/>
          <a:p>
            <a:r>
              <a:rPr lang="en-US"/>
              <a:t>Click to edit Master title style</a:t>
            </a:r>
            <a:endParaRPr lang="en-NG"/>
          </a:p>
        </p:txBody>
      </p:sp>
      <p:sp>
        <p:nvSpPr>
          <p:cNvPr id="3" name="Vertical Text Placeholder 2">
            <a:extLst>
              <a:ext uri="{FF2B5EF4-FFF2-40B4-BE49-F238E27FC236}">
                <a16:creationId xmlns:a16="http://schemas.microsoft.com/office/drawing/2014/main" id="{1CEBE352-5393-CFC9-3E8A-7053748DB8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pic>
        <p:nvPicPr>
          <p:cNvPr id="9" name="Picture 8" descr="A logo with a red circle and white text">
            <a:extLst>
              <a:ext uri="{FF2B5EF4-FFF2-40B4-BE49-F238E27FC236}">
                <a16:creationId xmlns:a16="http://schemas.microsoft.com/office/drawing/2014/main" id="{F90266DB-C128-A048-5F4E-54B60B971E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0" name="Picture 9" descr="A green and white logo&#10;&#10;AI-generated content may be incorrect.">
            <a:extLst>
              <a:ext uri="{FF2B5EF4-FFF2-40B4-BE49-F238E27FC236}">
                <a16:creationId xmlns:a16="http://schemas.microsoft.com/office/drawing/2014/main" id="{52CD6980-7FB5-38B8-11C6-2A8B35D93EE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4" name="TextBox 3">
            <a:extLst>
              <a:ext uri="{FF2B5EF4-FFF2-40B4-BE49-F238E27FC236}">
                <a16:creationId xmlns:a16="http://schemas.microsoft.com/office/drawing/2014/main" id="{3FBDCFF2-2CC4-0B77-10CE-C138D99E28B1}"/>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32662713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406C82-7A1E-4B20-1049-209F4EA77E9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G"/>
          </a:p>
        </p:txBody>
      </p:sp>
      <p:sp>
        <p:nvSpPr>
          <p:cNvPr id="3" name="Vertical Text Placeholder 2">
            <a:extLst>
              <a:ext uri="{FF2B5EF4-FFF2-40B4-BE49-F238E27FC236}">
                <a16:creationId xmlns:a16="http://schemas.microsoft.com/office/drawing/2014/main" id="{97999047-941B-4F4A-E5C4-E09404AFD184}"/>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pic>
        <p:nvPicPr>
          <p:cNvPr id="9" name="Picture 8" descr="A logo with a red circle and white text">
            <a:extLst>
              <a:ext uri="{FF2B5EF4-FFF2-40B4-BE49-F238E27FC236}">
                <a16:creationId xmlns:a16="http://schemas.microsoft.com/office/drawing/2014/main" id="{7C4DF9C5-C269-5086-E43D-D0F4591AF93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0" name="Picture 9" descr="A green and white logo&#10;&#10;AI-generated content may be incorrect.">
            <a:extLst>
              <a:ext uri="{FF2B5EF4-FFF2-40B4-BE49-F238E27FC236}">
                <a16:creationId xmlns:a16="http://schemas.microsoft.com/office/drawing/2014/main" id="{B2861A8E-42FE-3190-234A-A95EC66506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4" name="TextBox 3">
            <a:extLst>
              <a:ext uri="{FF2B5EF4-FFF2-40B4-BE49-F238E27FC236}">
                <a16:creationId xmlns:a16="http://schemas.microsoft.com/office/drawing/2014/main" id="{61D2EB47-259B-A7E6-0C8F-D41CF28073F7}"/>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3473089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073EB-60DE-CE83-3968-2B5DFBC072A5}"/>
              </a:ext>
            </a:extLst>
          </p:cNvPr>
          <p:cNvSpPr>
            <a:spLocks noGrp="1"/>
          </p:cNvSpPr>
          <p:nvPr>
            <p:ph type="title" hasCustomPrompt="1"/>
          </p:nvPr>
        </p:nvSpPr>
        <p:spPr>
          <a:xfrm>
            <a:off x="1126958" y="2103437"/>
            <a:ext cx="10515600" cy="1325563"/>
          </a:xfrm>
        </p:spPr>
        <p:txBody>
          <a:bodyPr/>
          <a:lstStyle/>
          <a:p>
            <a:r>
              <a:rPr lang="en-US" dirty="0"/>
              <a:t>Thank You</a:t>
            </a:r>
            <a:br>
              <a:rPr lang="en-US" dirty="0"/>
            </a:br>
            <a:r>
              <a:rPr lang="en-US" dirty="0"/>
              <a:t>for listening</a:t>
            </a:r>
          </a:p>
        </p:txBody>
      </p:sp>
      <p:sp>
        <p:nvSpPr>
          <p:cNvPr id="3" name="Date Placeholder 2">
            <a:extLst>
              <a:ext uri="{FF2B5EF4-FFF2-40B4-BE49-F238E27FC236}">
                <a16:creationId xmlns:a16="http://schemas.microsoft.com/office/drawing/2014/main" id="{E42A170E-D635-14BA-3629-C123FD9D23F7}"/>
              </a:ext>
            </a:extLst>
          </p:cNvPr>
          <p:cNvSpPr>
            <a:spLocks noGrp="1"/>
          </p:cNvSpPr>
          <p:nvPr>
            <p:ph type="dt" sz="half" idx="10"/>
          </p:nvPr>
        </p:nvSpPr>
        <p:spPr/>
        <p:txBody>
          <a:bodyPr/>
          <a:lstStyle/>
          <a:p>
            <a:fld id="{B91A766B-DC34-4BB3-A31A-16AB2B25F18E}" type="datetimeFigureOut">
              <a:rPr lang="en-NG" smtClean="0"/>
              <a:t>08/12/2025</a:t>
            </a:fld>
            <a:endParaRPr lang="en-NG"/>
          </a:p>
        </p:txBody>
      </p:sp>
      <p:sp>
        <p:nvSpPr>
          <p:cNvPr id="4" name="Footer Placeholder 3">
            <a:extLst>
              <a:ext uri="{FF2B5EF4-FFF2-40B4-BE49-F238E27FC236}">
                <a16:creationId xmlns:a16="http://schemas.microsoft.com/office/drawing/2014/main" id="{026C999D-196E-12C5-CC32-0DE2913EAAC8}"/>
              </a:ext>
            </a:extLst>
          </p:cNvPr>
          <p:cNvSpPr>
            <a:spLocks noGrp="1"/>
          </p:cNvSpPr>
          <p:nvPr>
            <p:ph type="ftr" sz="quarter" idx="11"/>
          </p:nvPr>
        </p:nvSpPr>
        <p:spPr/>
        <p:txBody>
          <a:bodyPr/>
          <a:lstStyle/>
          <a:p>
            <a:endParaRPr lang="en-NG"/>
          </a:p>
        </p:txBody>
      </p:sp>
      <p:sp>
        <p:nvSpPr>
          <p:cNvPr id="5" name="Slide Number Placeholder 4">
            <a:extLst>
              <a:ext uri="{FF2B5EF4-FFF2-40B4-BE49-F238E27FC236}">
                <a16:creationId xmlns:a16="http://schemas.microsoft.com/office/drawing/2014/main" id="{A8A0F2F9-344C-42A5-6976-05A87488ED1C}"/>
              </a:ext>
            </a:extLst>
          </p:cNvPr>
          <p:cNvSpPr>
            <a:spLocks noGrp="1"/>
          </p:cNvSpPr>
          <p:nvPr>
            <p:ph type="sldNum" sz="quarter" idx="12"/>
          </p:nvPr>
        </p:nvSpPr>
        <p:spPr/>
        <p:txBody>
          <a:bodyPr/>
          <a:lstStyle/>
          <a:p>
            <a:fld id="{5BA6C608-721E-4EA8-ACFC-387178D0C09C}" type="slidenum">
              <a:rPr lang="en-NG" smtClean="0"/>
              <a:t>‹#›</a:t>
            </a:fld>
            <a:endParaRPr lang="en-NG"/>
          </a:p>
        </p:txBody>
      </p:sp>
      <p:pic>
        <p:nvPicPr>
          <p:cNvPr id="8" name="Picture 7" descr="A logo with a red circle and white text">
            <a:extLst>
              <a:ext uri="{FF2B5EF4-FFF2-40B4-BE49-F238E27FC236}">
                <a16:creationId xmlns:a16="http://schemas.microsoft.com/office/drawing/2014/main" id="{3D2A4C6E-336A-BA90-CDA5-CD2CF37E49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50168" y="5274468"/>
            <a:ext cx="1176068" cy="1081881"/>
          </a:xfrm>
          <a:prstGeom prst="rect">
            <a:avLst/>
          </a:prstGeom>
        </p:spPr>
      </p:pic>
      <p:pic>
        <p:nvPicPr>
          <p:cNvPr id="9" name="Picture 8" descr="A green and white logo&#10;&#10;AI-generated content may be incorrect.">
            <a:extLst>
              <a:ext uri="{FF2B5EF4-FFF2-40B4-BE49-F238E27FC236}">
                <a16:creationId xmlns:a16="http://schemas.microsoft.com/office/drawing/2014/main" id="{D8BA8DE8-1382-2E1D-05C3-3FBC65A5A8E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65764" y="5225325"/>
            <a:ext cx="1105679" cy="1131024"/>
          </a:xfrm>
          <a:prstGeom prst="rect">
            <a:avLst/>
          </a:prstGeom>
        </p:spPr>
      </p:pic>
      <p:sp>
        <p:nvSpPr>
          <p:cNvPr id="10" name="TextBox 9">
            <a:extLst>
              <a:ext uri="{FF2B5EF4-FFF2-40B4-BE49-F238E27FC236}">
                <a16:creationId xmlns:a16="http://schemas.microsoft.com/office/drawing/2014/main" id="{DE8D1208-12B0-D465-7527-5FBC2FE9BF5D}"/>
              </a:ext>
            </a:extLst>
          </p:cNvPr>
          <p:cNvSpPr txBox="1"/>
          <p:nvPr userDrawn="1"/>
        </p:nvSpPr>
        <p:spPr>
          <a:xfrm>
            <a:off x="2644648" y="6260334"/>
            <a:ext cx="69027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bg1">
                    <a:lumMod val="50000"/>
                  </a:schemeClr>
                </a:solidFill>
                <a:latin typeface="+mj-lt"/>
              </a:rPr>
              <a:t>Capacity Building for Clinical Trials </a:t>
            </a:r>
            <a:endParaRPr lang="en-NG" sz="2400" b="1" dirty="0">
              <a:solidFill>
                <a:schemeClr val="bg1">
                  <a:lumMod val="50000"/>
                </a:schemeClr>
              </a:solidFill>
              <a:latin typeface="+mj-lt"/>
            </a:endParaRPr>
          </a:p>
        </p:txBody>
      </p:sp>
    </p:spTree>
    <p:extLst>
      <p:ext uri="{BB962C8B-B14F-4D97-AF65-F5344CB8AC3E}">
        <p14:creationId xmlns:p14="http://schemas.microsoft.com/office/powerpoint/2010/main" val="2197796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32C7D-358A-8B71-0597-A8C6886B0CD4}"/>
              </a:ext>
            </a:extLst>
          </p:cNvPr>
          <p:cNvSpPr>
            <a:spLocks noGrp="1"/>
          </p:cNvSpPr>
          <p:nvPr>
            <p:ph type="title"/>
          </p:nvPr>
        </p:nvSpPr>
        <p:spPr/>
        <p:txBody>
          <a:bodyPr/>
          <a:lstStyle/>
          <a:p>
            <a:r>
              <a:rPr lang="en-US"/>
              <a:t>Click to edit Master title style</a:t>
            </a:r>
            <a:endParaRPr lang="en-NG"/>
          </a:p>
        </p:txBody>
      </p:sp>
      <p:sp>
        <p:nvSpPr>
          <p:cNvPr id="3" name="Content Placeholder 2">
            <a:extLst>
              <a:ext uri="{FF2B5EF4-FFF2-40B4-BE49-F238E27FC236}">
                <a16:creationId xmlns:a16="http://schemas.microsoft.com/office/drawing/2014/main" id="{2F41E205-DC8F-B7B8-DF10-907278573965}"/>
              </a:ext>
            </a:extLst>
          </p:cNvPr>
          <p:cNvSpPr>
            <a:spLocks noGrp="1"/>
          </p:cNvSpPr>
          <p:nvPr>
            <p:ph idx="1"/>
          </p:nvPr>
        </p:nvSpPr>
        <p:spPr>
          <a:xfrm>
            <a:off x="838200" y="1825625"/>
            <a:ext cx="10515600" cy="3760891"/>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G" dirty="0"/>
          </a:p>
        </p:txBody>
      </p:sp>
      <p:pic>
        <p:nvPicPr>
          <p:cNvPr id="8" name="Picture 7" descr="A logo with a red circle and white text">
            <a:extLst>
              <a:ext uri="{FF2B5EF4-FFF2-40B4-BE49-F238E27FC236}">
                <a16:creationId xmlns:a16="http://schemas.microsoft.com/office/drawing/2014/main" id="{E502F44B-15DD-4658-3C72-C55B0460B5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0" name="Picture 9" descr="A green and white logo&#10;&#10;AI-generated content may be incorrect.">
            <a:extLst>
              <a:ext uri="{FF2B5EF4-FFF2-40B4-BE49-F238E27FC236}">
                <a16:creationId xmlns:a16="http://schemas.microsoft.com/office/drawing/2014/main" id="{09756ED2-63ED-CCD3-2D7D-C9778A3AE0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11" name="TextBox 10">
            <a:extLst>
              <a:ext uri="{FF2B5EF4-FFF2-40B4-BE49-F238E27FC236}">
                <a16:creationId xmlns:a16="http://schemas.microsoft.com/office/drawing/2014/main" id="{9225AEAD-E4F7-933E-3311-E0083FC64ECF}"/>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219507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83F35-3919-DD17-8391-1F4F1F3A47EE}"/>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NG" dirty="0"/>
          </a:p>
        </p:txBody>
      </p:sp>
      <p:sp>
        <p:nvSpPr>
          <p:cNvPr id="3" name="Text Placeholder 2">
            <a:extLst>
              <a:ext uri="{FF2B5EF4-FFF2-40B4-BE49-F238E27FC236}">
                <a16:creationId xmlns:a16="http://schemas.microsoft.com/office/drawing/2014/main" id="{401A5BC4-0700-5A37-0821-CD782381F90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pic>
        <p:nvPicPr>
          <p:cNvPr id="9" name="Picture 8" descr="A logo with a red circle and white text">
            <a:extLst>
              <a:ext uri="{FF2B5EF4-FFF2-40B4-BE49-F238E27FC236}">
                <a16:creationId xmlns:a16="http://schemas.microsoft.com/office/drawing/2014/main" id="{DA4358C3-D3DB-2172-585B-81603E6C6F5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0" name="Picture 9" descr="A green and white logo&#10;&#10;AI-generated content may be incorrect.">
            <a:extLst>
              <a:ext uri="{FF2B5EF4-FFF2-40B4-BE49-F238E27FC236}">
                <a16:creationId xmlns:a16="http://schemas.microsoft.com/office/drawing/2014/main" id="{A9BAC4F2-6EC9-17B5-6EB2-3B9771EAA2E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4" name="TextBox 3">
            <a:extLst>
              <a:ext uri="{FF2B5EF4-FFF2-40B4-BE49-F238E27FC236}">
                <a16:creationId xmlns:a16="http://schemas.microsoft.com/office/drawing/2014/main" id="{6896DFB3-180A-6A50-B57A-CB1614DC3835}"/>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 </a:t>
            </a:r>
          </a:p>
        </p:txBody>
      </p:sp>
    </p:spTree>
    <p:extLst>
      <p:ext uri="{BB962C8B-B14F-4D97-AF65-F5344CB8AC3E}">
        <p14:creationId xmlns:p14="http://schemas.microsoft.com/office/powerpoint/2010/main" val="906559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B1859-75DB-BA97-F700-BA6115A4CBD8}"/>
              </a:ext>
            </a:extLst>
          </p:cNvPr>
          <p:cNvSpPr>
            <a:spLocks noGrp="1"/>
          </p:cNvSpPr>
          <p:nvPr>
            <p:ph type="title"/>
          </p:nvPr>
        </p:nvSpPr>
        <p:spPr/>
        <p:txBody>
          <a:bodyPr/>
          <a:lstStyle/>
          <a:p>
            <a:r>
              <a:rPr lang="en-US"/>
              <a:t>Click to edit Master title style</a:t>
            </a:r>
            <a:endParaRPr lang="en-NG"/>
          </a:p>
        </p:txBody>
      </p:sp>
      <p:sp>
        <p:nvSpPr>
          <p:cNvPr id="3" name="Content Placeholder 2">
            <a:extLst>
              <a:ext uri="{FF2B5EF4-FFF2-40B4-BE49-F238E27FC236}">
                <a16:creationId xmlns:a16="http://schemas.microsoft.com/office/drawing/2014/main" id="{A336F0DD-D9DF-BB14-458E-4D6DD45AD2FB}"/>
              </a:ext>
            </a:extLst>
          </p:cNvPr>
          <p:cNvSpPr>
            <a:spLocks noGrp="1"/>
          </p:cNvSpPr>
          <p:nvPr>
            <p:ph sz="half" idx="1"/>
          </p:nvPr>
        </p:nvSpPr>
        <p:spPr>
          <a:xfrm>
            <a:off x="838201" y="1823037"/>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Content Placeholder 3">
            <a:extLst>
              <a:ext uri="{FF2B5EF4-FFF2-40B4-BE49-F238E27FC236}">
                <a16:creationId xmlns:a16="http://schemas.microsoft.com/office/drawing/2014/main" id="{562358A6-F59F-DB7E-AFDD-1FC073A8CDF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pic>
        <p:nvPicPr>
          <p:cNvPr id="10" name="Picture 9" descr="A logo with a red circle and white text">
            <a:extLst>
              <a:ext uri="{FF2B5EF4-FFF2-40B4-BE49-F238E27FC236}">
                <a16:creationId xmlns:a16="http://schemas.microsoft.com/office/drawing/2014/main" id="{3291C583-06AA-0778-4E2F-3C61AFE7D9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1" name="Picture 10" descr="A green and white logo&#10;&#10;AI-generated content may be incorrect.">
            <a:extLst>
              <a:ext uri="{FF2B5EF4-FFF2-40B4-BE49-F238E27FC236}">
                <a16:creationId xmlns:a16="http://schemas.microsoft.com/office/drawing/2014/main" id="{252EB69D-A78E-CDDA-8B63-4633159CA3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5" name="TextBox 4">
            <a:extLst>
              <a:ext uri="{FF2B5EF4-FFF2-40B4-BE49-F238E27FC236}">
                <a16:creationId xmlns:a16="http://schemas.microsoft.com/office/drawing/2014/main" id="{DF490281-51E6-ABA3-BAA2-886BC4168AD6}"/>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3898521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C43F3-D81A-FB61-4F76-8F948A73A01B}"/>
              </a:ext>
            </a:extLst>
          </p:cNvPr>
          <p:cNvSpPr>
            <a:spLocks noGrp="1"/>
          </p:cNvSpPr>
          <p:nvPr>
            <p:ph type="title"/>
          </p:nvPr>
        </p:nvSpPr>
        <p:spPr>
          <a:xfrm>
            <a:off x="839788" y="365125"/>
            <a:ext cx="10515600" cy="1325563"/>
          </a:xfrm>
        </p:spPr>
        <p:txBody>
          <a:bodyPr/>
          <a:lstStyle/>
          <a:p>
            <a:r>
              <a:rPr lang="en-US"/>
              <a:t>Click to edit Master title style</a:t>
            </a:r>
            <a:endParaRPr lang="en-NG"/>
          </a:p>
        </p:txBody>
      </p:sp>
      <p:sp>
        <p:nvSpPr>
          <p:cNvPr id="3" name="Text Placeholder 2">
            <a:extLst>
              <a:ext uri="{FF2B5EF4-FFF2-40B4-BE49-F238E27FC236}">
                <a16:creationId xmlns:a16="http://schemas.microsoft.com/office/drawing/2014/main" id="{CAA7127C-9189-BAF4-C67D-34C3BCE9617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3CD833-6B7B-EAA4-9F67-B480396294DF}"/>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5" name="Text Placeholder 4">
            <a:extLst>
              <a:ext uri="{FF2B5EF4-FFF2-40B4-BE49-F238E27FC236}">
                <a16:creationId xmlns:a16="http://schemas.microsoft.com/office/drawing/2014/main" id="{46BEB522-D2E4-8E33-6D3D-A1076DB2AAF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55CF41-9DDD-13E3-A179-AB66BB1BE35C}"/>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pic>
        <p:nvPicPr>
          <p:cNvPr id="12" name="Picture 11" descr="A logo with a red circle and white text">
            <a:extLst>
              <a:ext uri="{FF2B5EF4-FFF2-40B4-BE49-F238E27FC236}">
                <a16:creationId xmlns:a16="http://schemas.microsoft.com/office/drawing/2014/main" id="{62E8A55C-6B8C-CCBE-6C37-8421ECD7BB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3" name="Picture 12" descr="A green and white logo&#10;&#10;AI-generated content may be incorrect.">
            <a:extLst>
              <a:ext uri="{FF2B5EF4-FFF2-40B4-BE49-F238E27FC236}">
                <a16:creationId xmlns:a16="http://schemas.microsoft.com/office/drawing/2014/main" id="{D29C0ACF-485E-AA70-9437-5997BA9B9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7" name="TextBox 6">
            <a:extLst>
              <a:ext uri="{FF2B5EF4-FFF2-40B4-BE49-F238E27FC236}">
                <a16:creationId xmlns:a16="http://schemas.microsoft.com/office/drawing/2014/main" id="{158F4229-9421-B224-6A58-09134BD3B658}"/>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1389631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40F83-3514-4BC8-6D65-401A087E7BBC}"/>
              </a:ext>
            </a:extLst>
          </p:cNvPr>
          <p:cNvSpPr>
            <a:spLocks noGrp="1"/>
          </p:cNvSpPr>
          <p:nvPr>
            <p:ph type="title"/>
          </p:nvPr>
        </p:nvSpPr>
        <p:spPr/>
        <p:txBody>
          <a:bodyPr/>
          <a:lstStyle/>
          <a:p>
            <a:r>
              <a:rPr lang="en-US"/>
              <a:t>Click to edit Master title style</a:t>
            </a:r>
            <a:endParaRPr lang="en-NG"/>
          </a:p>
        </p:txBody>
      </p:sp>
      <p:pic>
        <p:nvPicPr>
          <p:cNvPr id="8" name="Picture 7" descr="A logo with a red circle and white text">
            <a:extLst>
              <a:ext uri="{FF2B5EF4-FFF2-40B4-BE49-F238E27FC236}">
                <a16:creationId xmlns:a16="http://schemas.microsoft.com/office/drawing/2014/main" id="{00B6A6BD-6BEF-6900-4231-B3F7D9A46D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9" name="Picture 8" descr="A green and white logo&#10;&#10;AI-generated content may be incorrect.">
            <a:extLst>
              <a:ext uri="{FF2B5EF4-FFF2-40B4-BE49-F238E27FC236}">
                <a16:creationId xmlns:a16="http://schemas.microsoft.com/office/drawing/2014/main" id="{372B2CFB-9D61-375C-49A8-48303C7EE5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3" name="TextBox 2">
            <a:extLst>
              <a:ext uri="{FF2B5EF4-FFF2-40B4-BE49-F238E27FC236}">
                <a16:creationId xmlns:a16="http://schemas.microsoft.com/office/drawing/2014/main" id="{646855EF-F228-5FD8-9A31-A229BABADABE}"/>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319588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A logo with a red circle and white text">
            <a:extLst>
              <a:ext uri="{FF2B5EF4-FFF2-40B4-BE49-F238E27FC236}">
                <a16:creationId xmlns:a16="http://schemas.microsoft.com/office/drawing/2014/main" id="{011CFE31-F434-0069-9674-88D9B9D649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8" name="Picture 7" descr="A green and white logo&#10;&#10;AI-generated content may be incorrect.">
            <a:extLst>
              <a:ext uri="{FF2B5EF4-FFF2-40B4-BE49-F238E27FC236}">
                <a16:creationId xmlns:a16="http://schemas.microsoft.com/office/drawing/2014/main" id="{BB25C25D-0323-9A46-2A01-7DC545A173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2" name="TextBox 1">
            <a:extLst>
              <a:ext uri="{FF2B5EF4-FFF2-40B4-BE49-F238E27FC236}">
                <a16:creationId xmlns:a16="http://schemas.microsoft.com/office/drawing/2014/main" id="{F58DEC24-B208-6C1A-793A-1780E4B7FDF2}"/>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1559786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1EBD6-A23B-03A3-E6D4-4D072C4BC9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G"/>
          </a:p>
        </p:txBody>
      </p:sp>
      <p:sp>
        <p:nvSpPr>
          <p:cNvPr id="3" name="Content Placeholder 2">
            <a:extLst>
              <a:ext uri="{FF2B5EF4-FFF2-40B4-BE49-F238E27FC236}">
                <a16:creationId xmlns:a16="http://schemas.microsoft.com/office/drawing/2014/main" id="{E2E1D3DB-0F9B-C768-199F-20FAEF2F22D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G"/>
          </a:p>
        </p:txBody>
      </p:sp>
      <p:sp>
        <p:nvSpPr>
          <p:cNvPr id="4" name="Text Placeholder 3">
            <a:extLst>
              <a:ext uri="{FF2B5EF4-FFF2-40B4-BE49-F238E27FC236}">
                <a16:creationId xmlns:a16="http://schemas.microsoft.com/office/drawing/2014/main" id="{F98696C6-0DD0-4709-0F9E-D5F9967D14C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0" name="Picture 9" descr="A logo with a red circle and white text">
            <a:extLst>
              <a:ext uri="{FF2B5EF4-FFF2-40B4-BE49-F238E27FC236}">
                <a16:creationId xmlns:a16="http://schemas.microsoft.com/office/drawing/2014/main" id="{243E5246-58B2-B848-09F7-DE63FD0CFD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1" name="Picture 10" descr="A green and white logo&#10;&#10;AI-generated content may be incorrect.">
            <a:extLst>
              <a:ext uri="{FF2B5EF4-FFF2-40B4-BE49-F238E27FC236}">
                <a16:creationId xmlns:a16="http://schemas.microsoft.com/office/drawing/2014/main" id="{968693EF-BC25-A5BA-968C-7B0F674512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5" name="TextBox 4">
            <a:extLst>
              <a:ext uri="{FF2B5EF4-FFF2-40B4-BE49-F238E27FC236}">
                <a16:creationId xmlns:a16="http://schemas.microsoft.com/office/drawing/2014/main" id="{82CDA310-5334-7107-E126-54A67F355EF2}"/>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60894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9A0A4-1171-2E8A-64D9-0F18B05FC4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G"/>
          </a:p>
        </p:txBody>
      </p:sp>
      <p:sp>
        <p:nvSpPr>
          <p:cNvPr id="3" name="Picture Placeholder 2">
            <a:extLst>
              <a:ext uri="{FF2B5EF4-FFF2-40B4-BE49-F238E27FC236}">
                <a16:creationId xmlns:a16="http://schemas.microsoft.com/office/drawing/2014/main" id="{15D457C2-1D27-6C88-ACC3-BE968D42051C}"/>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G"/>
          </a:p>
        </p:txBody>
      </p:sp>
      <p:sp>
        <p:nvSpPr>
          <p:cNvPr id="4" name="Text Placeholder 3">
            <a:extLst>
              <a:ext uri="{FF2B5EF4-FFF2-40B4-BE49-F238E27FC236}">
                <a16:creationId xmlns:a16="http://schemas.microsoft.com/office/drawing/2014/main" id="{D48B1872-A63E-E425-85BF-6823C3A5135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10" name="Picture 9" descr="A logo with a red circle and white text">
            <a:extLst>
              <a:ext uri="{FF2B5EF4-FFF2-40B4-BE49-F238E27FC236}">
                <a16:creationId xmlns:a16="http://schemas.microsoft.com/office/drawing/2014/main" id="{42AA6CA7-D37A-A26A-131E-90F0F1A1E7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6535" y="6004932"/>
            <a:ext cx="840289" cy="772994"/>
          </a:xfrm>
          <a:prstGeom prst="rect">
            <a:avLst/>
          </a:prstGeom>
        </p:spPr>
      </p:pic>
      <p:pic>
        <p:nvPicPr>
          <p:cNvPr id="11" name="Picture 10" descr="A green and white logo&#10;&#10;AI-generated content may be incorrect.">
            <a:extLst>
              <a:ext uri="{FF2B5EF4-FFF2-40B4-BE49-F238E27FC236}">
                <a16:creationId xmlns:a16="http://schemas.microsoft.com/office/drawing/2014/main" id="{5774B0ED-C53A-915E-0E3B-A93BEE416B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7414" y="6004932"/>
            <a:ext cx="764023" cy="781537"/>
          </a:xfrm>
          <a:prstGeom prst="rect">
            <a:avLst/>
          </a:prstGeom>
        </p:spPr>
      </p:pic>
      <p:sp>
        <p:nvSpPr>
          <p:cNvPr id="5" name="TextBox 4">
            <a:extLst>
              <a:ext uri="{FF2B5EF4-FFF2-40B4-BE49-F238E27FC236}">
                <a16:creationId xmlns:a16="http://schemas.microsoft.com/office/drawing/2014/main" id="{816A80E8-30A4-469E-91A5-0C7B2DB5EFF8}"/>
              </a:ext>
            </a:extLst>
          </p:cNvPr>
          <p:cNvSpPr txBox="1"/>
          <p:nvPr userDrawn="1"/>
        </p:nvSpPr>
        <p:spPr>
          <a:xfrm>
            <a:off x="4631377" y="6191374"/>
            <a:ext cx="6902705"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b="1" dirty="0">
                <a:solidFill>
                  <a:schemeClr val="bg1">
                    <a:lumMod val="50000"/>
                  </a:schemeClr>
                </a:solidFill>
                <a:latin typeface="+mj-lt"/>
              </a:rPr>
              <a:t>Capacity Building for Clinical Trials</a:t>
            </a:r>
          </a:p>
        </p:txBody>
      </p:sp>
    </p:spTree>
    <p:extLst>
      <p:ext uri="{BB962C8B-B14F-4D97-AF65-F5344CB8AC3E}">
        <p14:creationId xmlns:p14="http://schemas.microsoft.com/office/powerpoint/2010/main" val="449477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9CA5F1-A9E5-2A7D-BC98-A262144CF5E2}"/>
              </a:ext>
            </a:extLst>
          </p:cNvPr>
          <p:cNvSpPr>
            <a:spLocks noGrp="1"/>
          </p:cNvSpPr>
          <p:nvPr>
            <p:ph type="title"/>
          </p:nvPr>
        </p:nvSpPr>
        <p:spPr>
          <a:xfrm>
            <a:off x="838200" y="374751"/>
            <a:ext cx="10515600" cy="1325563"/>
          </a:xfrm>
          <a:prstGeom prst="rect">
            <a:avLst/>
          </a:prstGeom>
        </p:spPr>
        <p:txBody>
          <a:bodyPr vert="horz" lIns="91440" tIns="45720" rIns="91440" bIns="45720" rtlCol="0" anchor="ctr">
            <a:normAutofit/>
          </a:bodyPr>
          <a:lstStyle/>
          <a:p>
            <a:r>
              <a:rPr lang="en-US" dirty="0"/>
              <a:t>Clinical Trial Training Course</a:t>
            </a:r>
            <a:endParaRPr lang="en-NG" dirty="0"/>
          </a:p>
        </p:txBody>
      </p:sp>
      <p:sp>
        <p:nvSpPr>
          <p:cNvPr id="4" name="Date Placeholder 3">
            <a:extLst>
              <a:ext uri="{FF2B5EF4-FFF2-40B4-BE49-F238E27FC236}">
                <a16:creationId xmlns:a16="http://schemas.microsoft.com/office/drawing/2014/main" id="{02C58B0E-59F5-4A46-A40F-6429AEEC0F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91A766B-DC34-4BB3-A31A-16AB2B25F18E}" type="datetimeFigureOut">
              <a:rPr lang="en-NG" smtClean="0"/>
              <a:t>08/12/2025</a:t>
            </a:fld>
            <a:endParaRPr lang="en-NG"/>
          </a:p>
        </p:txBody>
      </p:sp>
      <p:sp>
        <p:nvSpPr>
          <p:cNvPr id="5" name="Footer Placeholder 4">
            <a:extLst>
              <a:ext uri="{FF2B5EF4-FFF2-40B4-BE49-F238E27FC236}">
                <a16:creationId xmlns:a16="http://schemas.microsoft.com/office/drawing/2014/main" id="{ED428FFA-B6FA-5F7A-B84E-EEDCCBAEC0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NG"/>
          </a:p>
        </p:txBody>
      </p:sp>
      <p:sp>
        <p:nvSpPr>
          <p:cNvPr id="6" name="Slide Number Placeholder 5">
            <a:extLst>
              <a:ext uri="{FF2B5EF4-FFF2-40B4-BE49-F238E27FC236}">
                <a16:creationId xmlns:a16="http://schemas.microsoft.com/office/drawing/2014/main" id="{B082F07C-2E9B-734B-CA4A-47CF91D6B1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BA6C608-721E-4EA8-ACFC-387178D0C09C}" type="slidenum">
              <a:rPr lang="en-NG" smtClean="0"/>
              <a:t>‹#›</a:t>
            </a:fld>
            <a:endParaRPr lang="en-NG"/>
          </a:p>
        </p:txBody>
      </p:sp>
    </p:spTree>
    <p:extLst>
      <p:ext uri="{BB962C8B-B14F-4D97-AF65-F5344CB8AC3E}">
        <p14:creationId xmlns:p14="http://schemas.microsoft.com/office/powerpoint/2010/main" val="661939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643F1-32A0-D797-B346-9340C7EBBE1D}"/>
              </a:ext>
            </a:extLst>
          </p:cNvPr>
          <p:cNvSpPr>
            <a:spLocks noGrp="1"/>
          </p:cNvSpPr>
          <p:nvPr>
            <p:ph type="ctrTitle"/>
          </p:nvPr>
        </p:nvSpPr>
        <p:spPr/>
        <p:txBody>
          <a:bodyPr/>
          <a:lstStyle/>
          <a:p>
            <a:r>
              <a:rPr lang="en-US" dirty="0"/>
              <a:t>Clinical Trial Regulatory &amp; Guiding principles.</a:t>
            </a:r>
            <a:endParaRPr lang="en-NG" dirty="0"/>
          </a:p>
        </p:txBody>
      </p:sp>
      <p:sp>
        <p:nvSpPr>
          <p:cNvPr id="3" name="Subtitle 2">
            <a:extLst>
              <a:ext uri="{FF2B5EF4-FFF2-40B4-BE49-F238E27FC236}">
                <a16:creationId xmlns:a16="http://schemas.microsoft.com/office/drawing/2014/main" id="{C695C5CD-EEC3-5DC8-AC2D-396E789447F2}"/>
              </a:ext>
            </a:extLst>
          </p:cNvPr>
          <p:cNvSpPr>
            <a:spLocks noGrp="1"/>
          </p:cNvSpPr>
          <p:nvPr>
            <p:ph type="subTitle" idx="1"/>
          </p:nvPr>
        </p:nvSpPr>
        <p:spPr/>
        <p:txBody>
          <a:bodyPr/>
          <a:lstStyle/>
          <a:p>
            <a:r>
              <a:rPr lang="en-ZA" dirty="0"/>
              <a:t>Lynda Mante</a:t>
            </a:r>
            <a:endParaRPr lang="en-NG" dirty="0"/>
          </a:p>
        </p:txBody>
      </p:sp>
    </p:spTree>
    <p:extLst>
      <p:ext uri="{BB962C8B-B14F-4D97-AF65-F5344CB8AC3E}">
        <p14:creationId xmlns:p14="http://schemas.microsoft.com/office/powerpoint/2010/main" val="3706668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BFC95-4001-14F0-C793-56BAFB8FBE44}"/>
              </a:ext>
            </a:extLst>
          </p:cNvPr>
          <p:cNvSpPr>
            <a:spLocks noGrp="1"/>
          </p:cNvSpPr>
          <p:nvPr>
            <p:ph type="title"/>
          </p:nvPr>
        </p:nvSpPr>
        <p:spPr/>
        <p:txBody>
          <a:bodyPr>
            <a:normAutofit/>
          </a:bodyPr>
          <a:lstStyle/>
          <a:p>
            <a:r>
              <a:rPr lang="en-ZA" dirty="0"/>
              <a:t>The NDPA grants data subjects specific rights, including:</a:t>
            </a:r>
          </a:p>
        </p:txBody>
      </p:sp>
      <p:sp>
        <p:nvSpPr>
          <p:cNvPr id="3" name="Content Placeholder 2">
            <a:extLst>
              <a:ext uri="{FF2B5EF4-FFF2-40B4-BE49-F238E27FC236}">
                <a16:creationId xmlns:a16="http://schemas.microsoft.com/office/drawing/2014/main" id="{9E953368-BA06-4B88-9908-52E1C1AA0119}"/>
              </a:ext>
            </a:extLst>
          </p:cNvPr>
          <p:cNvSpPr>
            <a:spLocks noGrp="1"/>
          </p:cNvSpPr>
          <p:nvPr>
            <p:ph idx="1"/>
          </p:nvPr>
        </p:nvSpPr>
        <p:spPr/>
        <p:txBody>
          <a:bodyPr>
            <a:normAutofit fontScale="55000" lnSpcReduction="20000"/>
          </a:bodyPr>
          <a:lstStyle/>
          <a:p>
            <a:r>
              <a:rPr lang="en-ZA" dirty="0"/>
              <a:t>Right to Access:</a:t>
            </a:r>
            <a:br>
              <a:rPr lang="en-ZA" dirty="0"/>
            </a:br>
            <a:r>
              <a:rPr lang="en-ZA" dirty="0"/>
              <a:t> Participants can request access to their data.</a:t>
            </a:r>
            <a:br>
              <a:rPr lang="en-ZA" dirty="0"/>
            </a:br>
            <a:br>
              <a:rPr lang="en-ZA" dirty="0"/>
            </a:br>
            <a:r>
              <a:rPr lang="en-ZA" dirty="0"/>
              <a:t>◦ Right to Rectification:</a:t>
            </a:r>
            <a:br>
              <a:rPr lang="en-ZA" dirty="0"/>
            </a:br>
            <a:r>
              <a:rPr lang="en-ZA" dirty="0"/>
              <a:t>Participants can correct inaccurate data.</a:t>
            </a:r>
            <a:br>
              <a:rPr lang="en-ZA" dirty="0"/>
            </a:br>
            <a:br>
              <a:rPr lang="en-ZA" dirty="0"/>
            </a:br>
            <a:r>
              <a:rPr lang="en-ZA" dirty="0"/>
              <a:t>◦ Right to Erasure (Right to be Forgotten):</a:t>
            </a:r>
            <a:br>
              <a:rPr lang="en-ZA" dirty="0"/>
            </a:br>
            <a:r>
              <a:rPr lang="en-ZA" dirty="0"/>
              <a:t>Participants can request deletion of their data.</a:t>
            </a:r>
            <a:br>
              <a:rPr lang="en-ZA" dirty="0"/>
            </a:br>
            <a:br>
              <a:rPr lang="en-ZA" dirty="0"/>
            </a:br>
            <a:r>
              <a:rPr lang="en-ZA" dirty="0"/>
              <a:t>◦ Right to Restriction of Processing:</a:t>
            </a:r>
            <a:br>
              <a:rPr lang="en-ZA" dirty="0"/>
            </a:br>
            <a:r>
              <a:rPr lang="en-ZA" dirty="0"/>
              <a:t> Participants can limit how their data is processed.</a:t>
            </a:r>
            <a:br>
              <a:rPr lang="en-ZA" dirty="0"/>
            </a:br>
            <a:br>
              <a:rPr lang="en-ZA" dirty="0"/>
            </a:br>
            <a:r>
              <a:rPr lang="en-ZA" dirty="0"/>
              <a:t>◦ Right to Data Portability:</a:t>
            </a:r>
            <a:br>
              <a:rPr lang="en-ZA" dirty="0"/>
            </a:br>
            <a:r>
              <a:rPr lang="en-ZA" dirty="0"/>
              <a:t>Participants can transfer their data.</a:t>
            </a:r>
          </a:p>
          <a:p>
            <a:pPr marL="0" indent="0">
              <a:buNone/>
            </a:pPr>
            <a:endParaRPr lang="en-ZA" dirty="0"/>
          </a:p>
          <a:p>
            <a:pPr marL="0" indent="0">
              <a:buNone/>
            </a:pPr>
            <a:r>
              <a:rPr lang="en-ZA" dirty="0"/>
              <a:t>       ◦ The right to object to processing.</a:t>
            </a:r>
          </a:p>
          <a:p>
            <a:pPr marL="0" indent="0">
              <a:buNone/>
            </a:pPr>
            <a:br>
              <a:rPr lang="en-ZA" dirty="0"/>
            </a:br>
            <a:endParaRPr lang="en-ZA" dirty="0"/>
          </a:p>
        </p:txBody>
      </p:sp>
    </p:spTree>
    <p:extLst>
      <p:ext uri="{BB962C8B-B14F-4D97-AF65-F5344CB8AC3E}">
        <p14:creationId xmlns:p14="http://schemas.microsoft.com/office/powerpoint/2010/main" val="3383072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1D645-D5C8-31D2-FF0B-1CCE040DFDC6}"/>
              </a:ext>
            </a:extLst>
          </p:cNvPr>
          <p:cNvSpPr>
            <a:spLocks noGrp="1"/>
          </p:cNvSpPr>
          <p:nvPr>
            <p:ph type="title"/>
          </p:nvPr>
        </p:nvSpPr>
        <p:spPr/>
        <p:txBody>
          <a:bodyPr>
            <a:normAutofit/>
          </a:bodyPr>
          <a:lstStyle/>
          <a:p>
            <a:r>
              <a:rPr lang="en-ZA" dirty="0"/>
              <a:t>Data Transfers Outside Nigeria</a:t>
            </a:r>
            <a:br>
              <a:rPr lang="en-ZA" dirty="0"/>
            </a:br>
            <a:endParaRPr lang="en-ZA" dirty="0"/>
          </a:p>
        </p:txBody>
      </p:sp>
      <p:sp>
        <p:nvSpPr>
          <p:cNvPr id="3" name="Content Placeholder 2">
            <a:extLst>
              <a:ext uri="{FF2B5EF4-FFF2-40B4-BE49-F238E27FC236}">
                <a16:creationId xmlns:a16="http://schemas.microsoft.com/office/drawing/2014/main" id="{760502D8-2AD7-8469-B076-79213A410A6E}"/>
              </a:ext>
            </a:extLst>
          </p:cNvPr>
          <p:cNvSpPr>
            <a:spLocks noGrp="1"/>
          </p:cNvSpPr>
          <p:nvPr>
            <p:ph idx="1"/>
          </p:nvPr>
        </p:nvSpPr>
        <p:spPr/>
        <p:txBody>
          <a:bodyPr>
            <a:normAutofit/>
          </a:bodyPr>
          <a:lstStyle/>
          <a:p>
            <a:r>
              <a:rPr lang="en-ZA" dirty="0"/>
              <a:t>Data controllers/processors can't transfer data outside Nigeria unless there's a legal basis in the receiving country that ensures an adequate level of protection for the personal data of Nigerian subjects</a:t>
            </a:r>
          </a:p>
          <a:p>
            <a:pPr marL="0" indent="0">
              <a:buNone/>
            </a:pPr>
            <a:r>
              <a:rPr lang="en-ZA" b="1" dirty="0"/>
              <a:t>Enforcement and Sanctions</a:t>
            </a:r>
          </a:p>
          <a:p>
            <a:r>
              <a:rPr lang="en-ZA" dirty="0"/>
              <a:t>Breaches of the NDPA can result in penalties, including fines of up to the greater of ₦10 million or 2% of annual gross revenues</a:t>
            </a:r>
            <a:endParaRPr lang="en-ZA" b="1" dirty="0"/>
          </a:p>
        </p:txBody>
      </p:sp>
    </p:spTree>
    <p:extLst>
      <p:ext uri="{BB962C8B-B14F-4D97-AF65-F5344CB8AC3E}">
        <p14:creationId xmlns:p14="http://schemas.microsoft.com/office/powerpoint/2010/main" val="1858645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A2B3CD-0101-3487-9CF8-FC89C4B4021D}"/>
              </a:ext>
            </a:extLst>
          </p:cNvPr>
          <p:cNvSpPr>
            <a:spLocks noGrp="1"/>
          </p:cNvSpPr>
          <p:nvPr>
            <p:ph idx="1"/>
          </p:nvPr>
        </p:nvSpPr>
        <p:spPr>
          <a:xfrm>
            <a:off x="1981200" y="905257"/>
            <a:ext cx="8229600" cy="5220907"/>
          </a:xfrm>
        </p:spPr>
        <p:txBody>
          <a:bodyPr>
            <a:normAutofit fontScale="92500" lnSpcReduction="10000"/>
          </a:bodyPr>
          <a:lstStyle/>
          <a:p>
            <a:r>
              <a:rPr lang="en-ZA" dirty="0"/>
              <a:t>Regulatory Fragmentation</a:t>
            </a:r>
          </a:p>
          <a:p>
            <a:r>
              <a:rPr lang="en-ZA" dirty="0"/>
              <a:t> Cross-Border Data Transfers</a:t>
            </a:r>
          </a:p>
          <a:p>
            <a:r>
              <a:rPr lang="en-ZA" dirty="0"/>
              <a:t>Data Breaches and Cybersecurity Threats</a:t>
            </a:r>
          </a:p>
          <a:p>
            <a:r>
              <a:rPr lang="en-ZA" dirty="0"/>
              <a:t>Evolving Privacy Laws</a:t>
            </a:r>
            <a:br>
              <a:rPr lang="en-ZA" dirty="0"/>
            </a:br>
            <a:endParaRPr lang="en-ZA" dirty="0"/>
          </a:p>
          <a:p>
            <a:pPr marL="0" indent="0">
              <a:buNone/>
            </a:pPr>
            <a:r>
              <a:rPr lang="en-ZA" b="1" dirty="0"/>
              <a:t>General Application and Implementation Directive (GAID)</a:t>
            </a:r>
          </a:p>
          <a:p>
            <a:pPr marL="0" indent="0">
              <a:buNone/>
            </a:pPr>
            <a:r>
              <a:rPr lang="en-ZA" dirty="0"/>
              <a:t>This was issued on March 20, 2025, by the NDPC, the GAID provides a comprehensive regulatory framework for data protection in Nigeria. It clarifies the hierarchy of data protection laws, outlines compliance measures for data controllers and processors, and addresses the appointment of Data Protection Officers (DPOs)</a:t>
            </a:r>
            <a:endParaRPr lang="en-ZA" b="1" dirty="0"/>
          </a:p>
        </p:txBody>
      </p:sp>
      <p:sp>
        <p:nvSpPr>
          <p:cNvPr id="5" name="Title 4">
            <a:extLst>
              <a:ext uri="{FF2B5EF4-FFF2-40B4-BE49-F238E27FC236}">
                <a16:creationId xmlns:a16="http://schemas.microsoft.com/office/drawing/2014/main" id="{A0E2710F-6A24-0492-FFFC-5B92DDA99431}"/>
              </a:ext>
            </a:extLst>
          </p:cNvPr>
          <p:cNvSpPr>
            <a:spLocks noGrp="1"/>
          </p:cNvSpPr>
          <p:nvPr>
            <p:ph type="title"/>
          </p:nvPr>
        </p:nvSpPr>
        <p:spPr/>
        <p:txBody>
          <a:bodyPr>
            <a:noAutofit/>
          </a:bodyPr>
          <a:lstStyle/>
          <a:p>
            <a:r>
              <a:rPr lang="en-ZA" sz="3200" dirty="0"/>
              <a:t>Data Protection Challenges and Considerations</a:t>
            </a:r>
            <a:br>
              <a:rPr lang="en-ZA" sz="3200" dirty="0"/>
            </a:br>
            <a:br>
              <a:rPr lang="en-ZA" sz="3200" dirty="0"/>
            </a:br>
            <a:endParaRPr lang="en-ZA" sz="3200" dirty="0"/>
          </a:p>
        </p:txBody>
      </p:sp>
    </p:spTree>
    <p:extLst>
      <p:ext uri="{BB962C8B-B14F-4D97-AF65-F5344CB8AC3E}">
        <p14:creationId xmlns:p14="http://schemas.microsoft.com/office/powerpoint/2010/main" val="3042008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29AA9-524C-69C9-C19C-3426F4EFBEF1}"/>
              </a:ext>
            </a:extLst>
          </p:cNvPr>
          <p:cNvSpPr>
            <a:spLocks noGrp="1"/>
          </p:cNvSpPr>
          <p:nvPr>
            <p:ph type="title"/>
          </p:nvPr>
        </p:nvSpPr>
        <p:spPr>
          <a:xfrm>
            <a:off x="1981200" y="1106424"/>
            <a:ext cx="8229600" cy="311214"/>
          </a:xfrm>
        </p:spPr>
        <p:txBody>
          <a:bodyPr>
            <a:normAutofit fontScale="90000"/>
          </a:bodyPr>
          <a:lstStyle/>
          <a:p>
            <a:r>
              <a:rPr lang="en-ZA" sz="4000" dirty="0"/>
              <a:t>Best Practices to Ensure Compliance</a:t>
            </a:r>
            <a:br>
              <a:rPr lang="en-ZA" dirty="0"/>
            </a:br>
            <a:br>
              <a:rPr lang="en-ZA" dirty="0"/>
            </a:br>
            <a:endParaRPr lang="en-ZA" dirty="0"/>
          </a:p>
        </p:txBody>
      </p:sp>
      <p:sp>
        <p:nvSpPr>
          <p:cNvPr id="3" name="Content Placeholder 2">
            <a:extLst>
              <a:ext uri="{FF2B5EF4-FFF2-40B4-BE49-F238E27FC236}">
                <a16:creationId xmlns:a16="http://schemas.microsoft.com/office/drawing/2014/main" id="{12305F93-44C1-472E-8738-FD035AF308A2}"/>
              </a:ext>
            </a:extLst>
          </p:cNvPr>
          <p:cNvSpPr>
            <a:spLocks noGrp="1"/>
          </p:cNvSpPr>
          <p:nvPr>
            <p:ph idx="1"/>
          </p:nvPr>
        </p:nvSpPr>
        <p:spPr/>
        <p:txBody>
          <a:bodyPr>
            <a:normAutofit/>
          </a:bodyPr>
          <a:lstStyle/>
          <a:p>
            <a:r>
              <a:rPr lang="en-ZA" dirty="0"/>
              <a:t>Develop Robust Data Governance Policies</a:t>
            </a:r>
          </a:p>
          <a:p>
            <a:r>
              <a:rPr lang="en-ZA" dirty="0"/>
              <a:t> Conduct Regular Training and Awareness Programs</a:t>
            </a:r>
          </a:p>
          <a:p>
            <a:r>
              <a:rPr lang="en-ZA" dirty="0"/>
              <a:t>Implement Strong Data Security Measures</a:t>
            </a:r>
          </a:p>
          <a:p>
            <a:r>
              <a:rPr lang="en-ZA" dirty="0"/>
              <a:t>Establish Clear Procedures for Data Breach Response</a:t>
            </a:r>
          </a:p>
          <a:p>
            <a:r>
              <a:rPr lang="en-ZA" dirty="0"/>
              <a:t>Appoint a Data Protection Officer (DPO)</a:t>
            </a:r>
          </a:p>
          <a:p>
            <a:r>
              <a:rPr lang="en-ZA" dirty="0"/>
              <a:t>A team working together on data governance.</a:t>
            </a:r>
            <a:br>
              <a:rPr lang="en-ZA" dirty="0"/>
            </a:br>
            <a:endParaRPr lang="en-ZA" dirty="0"/>
          </a:p>
        </p:txBody>
      </p:sp>
    </p:spTree>
    <p:extLst>
      <p:ext uri="{BB962C8B-B14F-4D97-AF65-F5344CB8AC3E}">
        <p14:creationId xmlns:p14="http://schemas.microsoft.com/office/powerpoint/2010/main" val="1244252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A5A76-AC55-92BF-31F6-8B80D5606F0A}"/>
              </a:ext>
            </a:extLst>
          </p:cNvPr>
          <p:cNvSpPr>
            <a:spLocks noGrp="1"/>
          </p:cNvSpPr>
          <p:nvPr>
            <p:ph type="title"/>
          </p:nvPr>
        </p:nvSpPr>
        <p:spPr/>
        <p:txBody>
          <a:bodyPr/>
          <a:lstStyle/>
          <a:p>
            <a:r>
              <a:rPr lang="en-ZA" dirty="0"/>
              <a:t>Conclusion</a:t>
            </a:r>
          </a:p>
        </p:txBody>
      </p:sp>
      <p:sp>
        <p:nvSpPr>
          <p:cNvPr id="3" name="Content Placeholder 2">
            <a:extLst>
              <a:ext uri="{FF2B5EF4-FFF2-40B4-BE49-F238E27FC236}">
                <a16:creationId xmlns:a16="http://schemas.microsoft.com/office/drawing/2014/main" id="{91EBBB64-056D-D871-5E82-393A1FD980F0}"/>
              </a:ext>
            </a:extLst>
          </p:cNvPr>
          <p:cNvSpPr>
            <a:spLocks noGrp="1"/>
          </p:cNvSpPr>
          <p:nvPr>
            <p:ph idx="1"/>
          </p:nvPr>
        </p:nvSpPr>
        <p:spPr/>
        <p:txBody>
          <a:bodyPr>
            <a:normAutofit fontScale="92500" lnSpcReduction="10000"/>
          </a:bodyPr>
          <a:lstStyle/>
          <a:p>
            <a:r>
              <a:rPr lang="en-ZA" dirty="0"/>
              <a:t>Data protection is critical for ethical integrity and patient trust.</a:t>
            </a:r>
          </a:p>
          <a:p>
            <a:r>
              <a:rPr lang="en-ZA" dirty="0"/>
              <a:t> Compliance requires ongoing effort and adaptation.</a:t>
            </a:r>
          </a:p>
          <a:p>
            <a:r>
              <a:rPr lang="en-ZA" dirty="0"/>
              <a:t>Robust measures protect both participants and research validity.</a:t>
            </a:r>
          </a:p>
          <a:p>
            <a:r>
              <a:rPr lang="en-ZA" dirty="0"/>
              <a:t>A shield protecting data.</a:t>
            </a:r>
          </a:p>
          <a:p>
            <a:r>
              <a:rPr lang="en-ZA" dirty="0"/>
              <a:t>A group of people working together towards a common goal.</a:t>
            </a:r>
          </a:p>
          <a:p>
            <a:r>
              <a:rPr lang="en-ZA" dirty="0"/>
              <a:t>By adhering to these data protection and privacy measures, clinical trials can uphold ethical integrity, maintain public trust, and ensure the responsible use of patient data</a:t>
            </a:r>
            <a:br>
              <a:rPr lang="en-ZA" dirty="0"/>
            </a:br>
            <a:endParaRPr lang="en-ZA" dirty="0"/>
          </a:p>
        </p:txBody>
      </p:sp>
    </p:spTree>
    <p:extLst>
      <p:ext uri="{BB962C8B-B14F-4D97-AF65-F5344CB8AC3E}">
        <p14:creationId xmlns:p14="http://schemas.microsoft.com/office/powerpoint/2010/main" val="3470115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t>Types of Agreements in Clinical Trials</a:t>
            </a:r>
          </a:p>
        </p:txBody>
      </p:sp>
      <p:sp>
        <p:nvSpPr>
          <p:cNvPr id="3" name="Subtitle 2"/>
          <p:cNvSpPr>
            <a:spLocks noGrp="1"/>
          </p:cNvSpPr>
          <p:nvPr>
            <p:ph type="subTitle" idx="1"/>
          </p:nvPr>
        </p:nvSpPr>
        <p:spPr/>
        <p:txBody>
          <a:bodyPr/>
          <a:lstStyle/>
          <a:p>
            <a:r>
              <a:t>An overview of essential agreements during a clinical trial study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Clinical Trial Agreement (CTA)</a:t>
            </a:r>
          </a:p>
        </p:txBody>
      </p:sp>
      <p:sp>
        <p:nvSpPr>
          <p:cNvPr id="3" name="Content Placeholder 2"/>
          <p:cNvSpPr>
            <a:spLocks noGrp="1"/>
          </p:cNvSpPr>
          <p:nvPr>
            <p:ph idx="1"/>
          </p:nvPr>
        </p:nvSpPr>
        <p:spPr/>
        <p:txBody>
          <a:bodyPr/>
          <a:lstStyle/>
          <a:p>
            <a:r>
              <a:rPr dirty="0"/>
              <a:t>Contract between sponsor and clinical site.</a:t>
            </a:r>
          </a:p>
          <a:p>
            <a:r>
              <a:rPr dirty="0"/>
              <a:t>Defines roles, responsibilities, payments, IP, data ownership, and publication rights.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t>Confidentiality/Non-Disclosure Agreement (CDA/NDA)</a:t>
            </a:r>
          </a:p>
        </p:txBody>
      </p:sp>
      <p:sp>
        <p:nvSpPr>
          <p:cNvPr id="3" name="Content Placeholder 2"/>
          <p:cNvSpPr>
            <a:spLocks noGrp="1"/>
          </p:cNvSpPr>
          <p:nvPr>
            <p:ph idx="1"/>
          </p:nvPr>
        </p:nvSpPr>
        <p:spPr/>
        <p:txBody>
          <a:bodyPr/>
          <a:lstStyle/>
          <a:p>
            <a:r>
              <a:t>Protects sensitive information (protocols, product details, sponsor data).</a:t>
            </a:r>
          </a:p>
          <a:p>
            <a:r>
              <a:t>Can be mutual or one-way.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Informed Consent Form (ICF)</a:t>
            </a:r>
          </a:p>
        </p:txBody>
      </p:sp>
      <p:sp>
        <p:nvSpPr>
          <p:cNvPr id="3" name="Content Placeholder 2"/>
          <p:cNvSpPr>
            <a:spLocks noGrp="1"/>
          </p:cNvSpPr>
          <p:nvPr>
            <p:ph idx="1"/>
          </p:nvPr>
        </p:nvSpPr>
        <p:spPr/>
        <p:txBody>
          <a:bodyPr/>
          <a:lstStyle/>
          <a:p>
            <a:r>
              <a:t>Agreement between participant and investigator.</a:t>
            </a:r>
          </a:p>
          <a:p>
            <a:r>
              <a:t>Explains study purpose, risks, benefits, and rights.</a:t>
            </a:r>
          </a:p>
          <a:p>
            <a:r>
              <a:t>Approved by ethics committee/IRB.</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Material Transfer Agreement (MTA)</a:t>
            </a:r>
          </a:p>
        </p:txBody>
      </p:sp>
      <p:sp>
        <p:nvSpPr>
          <p:cNvPr id="3" name="Content Placeholder 2"/>
          <p:cNvSpPr>
            <a:spLocks noGrp="1"/>
          </p:cNvSpPr>
          <p:nvPr>
            <p:ph idx="1"/>
          </p:nvPr>
        </p:nvSpPr>
        <p:spPr/>
        <p:txBody>
          <a:bodyPr/>
          <a:lstStyle/>
          <a:p>
            <a:r>
              <a:t>Covers transfer of biological samples or study materials.</a:t>
            </a:r>
          </a:p>
          <a:p>
            <a:r>
              <a:t>Defines ownership, use, publication rights, and IP.</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78F89-6A09-D83D-B968-5751042C03E8}"/>
              </a:ext>
            </a:extLst>
          </p:cNvPr>
          <p:cNvSpPr>
            <a:spLocks noGrp="1"/>
          </p:cNvSpPr>
          <p:nvPr>
            <p:ph type="ctrTitle"/>
          </p:nvPr>
        </p:nvSpPr>
        <p:spPr/>
        <p:txBody>
          <a:bodyPr/>
          <a:lstStyle/>
          <a:p>
            <a:r>
              <a:rPr lang="en-ZA" dirty="0"/>
              <a:t>Data Protection/Privacy in Clinical Trials</a:t>
            </a:r>
          </a:p>
        </p:txBody>
      </p:sp>
      <p:sp>
        <p:nvSpPr>
          <p:cNvPr id="3" name="Subtitle 2">
            <a:extLst>
              <a:ext uri="{FF2B5EF4-FFF2-40B4-BE49-F238E27FC236}">
                <a16:creationId xmlns:a16="http://schemas.microsoft.com/office/drawing/2014/main" id="{265782B0-7B7A-C0F5-7D8B-3FE580FD0518}"/>
              </a:ext>
            </a:extLst>
          </p:cNvPr>
          <p:cNvSpPr>
            <a:spLocks noGrp="1"/>
          </p:cNvSpPr>
          <p:nvPr>
            <p:ph type="subTitle" idx="1"/>
          </p:nvPr>
        </p:nvSpPr>
        <p:spPr/>
        <p:txBody>
          <a:bodyPr/>
          <a:lstStyle/>
          <a:p>
            <a:pPr algn="l"/>
            <a:br>
              <a:rPr lang="en-ZA" dirty="0"/>
            </a:br>
            <a:endParaRPr lang="en-ZA" dirty="0"/>
          </a:p>
        </p:txBody>
      </p:sp>
    </p:spTree>
    <p:extLst>
      <p:ext uri="{BB962C8B-B14F-4D97-AF65-F5344CB8AC3E}">
        <p14:creationId xmlns:p14="http://schemas.microsoft.com/office/powerpoint/2010/main" val="1566060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t>Data Sharing/Use Agreement (DSA/DUA)</a:t>
            </a:r>
          </a:p>
        </p:txBody>
      </p:sp>
      <p:sp>
        <p:nvSpPr>
          <p:cNvPr id="3" name="Content Placeholder 2"/>
          <p:cNvSpPr>
            <a:spLocks noGrp="1"/>
          </p:cNvSpPr>
          <p:nvPr>
            <p:ph idx="1"/>
          </p:nvPr>
        </p:nvSpPr>
        <p:spPr/>
        <p:txBody>
          <a:bodyPr/>
          <a:lstStyle/>
          <a:p>
            <a:r>
              <a:t>Governs sharing of clinical trial data.</a:t>
            </a:r>
          </a:p>
          <a:p>
            <a:r>
              <a:t>Addresses privacy (HIPAA/GDPR), data ownership, use, and confidentiality.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t>Investigator Agreement / FDA Form 1572</a:t>
            </a:r>
          </a:p>
        </p:txBody>
      </p:sp>
      <p:sp>
        <p:nvSpPr>
          <p:cNvPr id="3" name="Content Placeholder 2"/>
          <p:cNvSpPr>
            <a:spLocks noGrp="1"/>
          </p:cNvSpPr>
          <p:nvPr>
            <p:ph idx="1"/>
          </p:nvPr>
        </p:nvSpPr>
        <p:spPr/>
        <p:txBody>
          <a:bodyPr/>
          <a:lstStyle/>
          <a:p>
            <a:r>
              <a:t>Required for FDA-regulated trials.</a:t>
            </a:r>
          </a:p>
          <a:p>
            <a:r>
              <a:t>Investigator agrees to follow protocol, regulations, and protect participants.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Collaboration Agreement</a:t>
            </a:r>
          </a:p>
        </p:txBody>
      </p:sp>
      <p:sp>
        <p:nvSpPr>
          <p:cNvPr id="3" name="Content Placeholder 2"/>
          <p:cNvSpPr>
            <a:spLocks noGrp="1"/>
          </p:cNvSpPr>
          <p:nvPr>
            <p:ph idx="1"/>
          </p:nvPr>
        </p:nvSpPr>
        <p:spPr/>
        <p:txBody>
          <a:bodyPr/>
          <a:lstStyle/>
          <a:p>
            <a:r>
              <a:t>Defines responsibilities when multiple partners conduct the trial.</a:t>
            </a:r>
          </a:p>
          <a:p>
            <a:r>
              <a:t>Covers funding, resources, IP rights, and authorship.</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0A1E7-F816-8592-BDBA-B81FA7910DF4}"/>
              </a:ext>
            </a:extLst>
          </p:cNvPr>
          <p:cNvSpPr>
            <a:spLocks noGrp="1"/>
          </p:cNvSpPr>
          <p:nvPr>
            <p:ph type="title"/>
          </p:nvPr>
        </p:nvSpPr>
        <p:spPr/>
        <p:txBody>
          <a:bodyPr>
            <a:normAutofit/>
          </a:bodyPr>
          <a:lstStyle/>
          <a:p>
            <a:r>
              <a:rPr lang="en-ZA" dirty="0"/>
              <a:t>Mandatory Country Specific Requirement</a:t>
            </a:r>
          </a:p>
        </p:txBody>
      </p:sp>
      <p:sp>
        <p:nvSpPr>
          <p:cNvPr id="3" name="Content Placeholder 2">
            <a:extLst>
              <a:ext uri="{FF2B5EF4-FFF2-40B4-BE49-F238E27FC236}">
                <a16:creationId xmlns:a16="http://schemas.microsoft.com/office/drawing/2014/main" id="{9F2ADD4E-6E4A-5001-88F5-A8231BF53AAE}"/>
              </a:ext>
            </a:extLst>
          </p:cNvPr>
          <p:cNvSpPr>
            <a:spLocks noGrp="1"/>
          </p:cNvSpPr>
          <p:nvPr>
            <p:ph idx="1"/>
          </p:nvPr>
        </p:nvSpPr>
        <p:spPr/>
        <p:txBody>
          <a:bodyPr/>
          <a:lstStyle/>
          <a:p>
            <a:endParaRPr lang="en-ZA" dirty="0"/>
          </a:p>
        </p:txBody>
      </p:sp>
    </p:spTree>
    <p:extLst>
      <p:ext uri="{BB962C8B-B14F-4D97-AF65-F5344CB8AC3E}">
        <p14:creationId xmlns:p14="http://schemas.microsoft.com/office/powerpoint/2010/main" val="2823888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07677-DE33-DD00-BF11-642793F8FADE}"/>
              </a:ext>
            </a:extLst>
          </p:cNvPr>
          <p:cNvSpPr>
            <a:spLocks noGrp="1"/>
          </p:cNvSpPr>
          <p:nvPr>
            <p:ph type="title"/>
          </p:nvPr>
        </p:nvSpPr>
        <p:spPr/>
        <p:txBody>
          <a:bodyPr>
            <a:normAutofit fontScale="90000"/>
          </a:bodyPr>
          <a:lstStyle/>
          <a:p>
            <a:r>
              <a:rPr lang="en-US" sz="6700" b="1" dirty="0"/>
              <a:t>Thank You</a:t>
            </a:r>
            <a:br>
              <a:rPr lang="en-US" dirty="0"/>
            </a:br>
            <a:r>
              <a:rPr lang="en-US" i="1" dirty="0"/>
              <a:t>for listening</a:t>
            </a:r>
            <a:endParaRPr lang="en-NG" i="1" dirty="0"/>
          </a:p>
        </p:txBody>
      </p:sp>
    </p:spTree>
    <p:extLst>
      <p:ext uri="{BB962C8B-B14F-4D97-AF65-F5344CB8AC3E}">
        <p14:creationId xmlns:p14="http://schemas.microsoft.com/office/powerpoint/2010/main" val="2063520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07177-B892-E522-68D1-337384886F08}"/>
              </a:ext>
            </a:extLst>
          </p:cNvPr>
          <p:cNvSpPr>
            <a:spLocks noGrp="1"/>
          </p:cNvSpPr>
          <p:nvPr>
            <p:ph type="title"/>
          </p:nvPr>
        </p:nvSpPr>
        <p:spPr/>
        <p:txBody>
          <a:bodyPr>
            <a:normAutofit/>
          </a:bodyPr>
          <a:lstStyle/>
          <a:p>
            <a:r>
              <a:rPr lang="en-ZA" dirty="0"/>
              <a:t>Ensuring Ethical Standards and Regulatory Compliance</a:t>
            </a:r>
          </a:p>
        </p:txBody>
      </p:sp>
      <p:sp>
        <p:nvSpPr>
          <p:cNvPr id="3" name="Content Placeholder 2">
            <a:extLst>
              <a:ext uri="{FF2B5EF4-FFF2-40B4-BE49-F238E27FC236}">
                <a16:creationId xmlns:a16="http://schemas.microsoft.com/office/drawing/2014/main" id="{9373FA8C-B67A-ED94-59A2-8CAF5765DE35}"/>
              </a:ext>
            </a:extLst>
          </p:cNvPr>
          <p:cNvSpPr>
            <a:spLocks noGrp="1"/>
          </p:cNvSpPr>
          <p:nvPr>
            <p:ph idx="1"/>
          </p:nvPr>
        </p:nvSpPr>
        <p:spPr/>
        <p:txBody>
          <a:bodyPr/>
          <a:lstStyle/>
          <a:p>
            <a:r>
              <a:rPr lang="en-ZA" dirty="0"/>
              <a:t>Data protection and privacy in clinical trials are critical for maintaining ethical standards, patient trust, and regulatory compliance. These protections are governed by various regulations, including the Health Insurance Portability and Accountability Act (HIPAA) in the United States and the General Data Protection Regulation (GDPR) in the European Union</a:t>
            </a:r>
          </a:p>
        </p:txBody>
      </p:sp>
    </p:spTree>
    <p:extLst>
      <p:ext uri="{BB962C8B-B14F-4D97-AF65-F5344CB8AC3E}">
        <p14:creationId xmlns:p14="http://schemas.microsoft.com/office/powerpoint/2010/main" val="163264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CDA0B-5FB4-DEF1-312D-4D334E22B214}"/>
              </a:ext>
            </a:extLst>
          </p:cNvPr>
          <p:cNvSpPr>
            <a:spLocks noGrp="1"/>
          </p:cNvSpPr>
          <p:nvPr>
            <p:ph type="title"/>
          </p:nvPr>
        </p:nvSpPr>
        <p:spPr/>
        <p:txBody>
          <a:bodyPr>
            <a:normAutofit/>
          </a:bodyPr>
          <a:lstStyle/>
          <a:p>
            <a:r>
              <a:rPr lang="en-ZA" dirty="0"/>
              <a:t>The Importance of Data Protection in Clinical Trials</a:t>
            </a:r>
          </a:p>
        </p:txBody>
      </p:sp>
      <p:sp>
        <p:nvSpPr>
          <p:cNvPr id="3" name="Content Placeholder 2">
            <a:extLst>
              <a:ext uri="{FF2B5EF4-FFF2-40B4-BE49-F238E27FC236}">
                <a16:creationId xmlns:a16="http://schemas.microsoft.com/office/drawing/2014/main" id="{0EF2E9E5-B685-361C-3344-9A4452892F1A}"/>
              </a:ext>
            </a:extLst>
          </p:cNvPr>
          <p:cNvSpPr>
            <a:spLocks noGrp="1"/>
          </p:cNvSpPr>
          <p:nvPr>
            <p:ph idx="1"/>
          </p:nvPr>
        </p:nvSpPr>
        <p:spPr/>
        <p:txBody>
          <a:bodyPr>
            <a:normAutofit/>
          </a:bodyPr>
          <a:lstStyle/>
          <a:p>
            <a:pPr marL="0" indent="0">
              <a:buNone/>
            </a:pPr>
            <a:r>
              <a:rPr lang="en-ZA" dirty="0"/>
              <a:t>◦ Maintaining Patient Trust</a:t>
            </a:r>
            <a:br>
              <a:rPr lang="en-ZA" dirty="0"/>
            </a:br>
            <a:br>
              <a:rPr lang="en-ZA" dirty="0"/>
            </a:br>
            <a:r>
              <a:rPr lang="en-ZA" dirty="0"/>
              <a:t>◦ Ethical Considerations</a:t>
            </a:r>
            <a:br>
              <a:rPr lang="en-ZA" dirty="0"/>
            </a:br>
            <a:br>
              <a:rPr lang="en-ZA" dirty="0"/>
            </a:br>
            <a:r>
              <a:rPr lang="en-ZA" dirty="0"/>
              <a:t>◦ Regulatory Compliance</a:t>
            </a:r>
            <a:br>
              <a:rPr lang="en-ZA" dirty="0"/>
            </a:br>
            <a:br>
              <a:rPr lang="en-ZA" dirty="0"/>
            </a:br>
            <a:r>
              <a:rPr lang="en-ZA" dirty="0"/>
              <a:t>◦ Global Standards</a:t>
            </a:r>
            <a:br>
              <a:rPr lang="en-ZA" dirty="0"/>
            </a:br>
            <a:endParaRPr lang="en-ZA" dirty="0"/>
          </a:p>
        </p:txBody>
      </p:sp>
    </p:spTree>
    <p:extLst>
      <p:ext uri="{BB962C8B-B14F-4D97-AF65-F5344CB8AC3E}">
        <p14:creationId xmlns:p14="http://schemas.microsoft.com/office/powerpoint/2010/main" val="1920771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03F61-DA7B-1DAD-91AF-58534721306D}"/>
              </a:ext>
            </a:extLst>
          </p:cNvPr>
          <p:cNvSpPr>
            <a:spLocks noGrp="1"/>
          </p:cNvSpPr>
          <p:nvPr>
            <p:ph type="title"/>
          </p:nvPr>
        </p:nvSpPr>
        <p:spPr/>
        <p:txBody>
          <a:bodyPr/>
          <a:lstStyle/>
          <a:p>
            <a:r>
              <a:rPr lang="en-ZA" dirty="0"/>
              <a:t>Global Regulatory Landscape</a:t>
            </a:r>
          </a:p>
        </p:txBody>
      </p:sp>
      <p:sp>
        <p:nvSpPr>
          <p:cNvPr id="3" name="Content Placeholder 2">
            <a:extLst>
              <a:ext uri="{FF2B5EF4-FFF2-40B4-BE49-F238E27FC236}">
                <a16:creationId xmlns:a16="http://schemas.microsoft.com/office/drawing/2014/main" id="{AD3CFB95-7C92-EBE5-4B2E-472801CDF8D5}"/>
              </a:ext>
            </a:extLst>
          </p:cNvPr>
          <p:cNvSpPr>
            <a:spLocks noGrp="1"/>
          </p:cNvSpPr>
          <p:nvPr>
            <p:ph idx="1"/>
          </p:nvPr>
        </p:nvSpPr>
        <p:spPr/>
        <p:txBody>
          <a:bodyPr>
            <a:normAutofit/>
          </a:bodyPr>
          <a:lstStyle/>
          <a:p>
            <a:r>
              <a:rPr lang="en-ZA" dirty="0"/>
              <a:t> United States: HIPAA</a:t>
            </a:r>
            <a:br>
              <a:rPr lang="en-ZA" dirty="0"/>
            </a:br>
            <a:r>
              <a:rPr lang="en-ZA" dirty="0"/>
              <a:t> Protects health information; allows exemptions for research with IRB authorization or de-identified data.</a:t>
            </a:r>
            <a:br>
              <a:rPr lang="en-ZA" dirty="0"/>
            </a:br>
            <a:br>
              <a:rPr lang="en-ZA" dirty="0"/>
            </a:br>
            <a:r>
              <a:rPr lang="en-ZA" dirty="0"/>
              <a:t>◦ European Union: GDPR</a:t>
            </a:r>
            <a:br>
              <a:rPr lang="en-ZA" dirty="0"/>
            </a:br>
            <a:r>
              <a:rPr lang="en-ZA" dirty="0"/>
              <a:t>Stringent data privacy regulation; requires explicit consent and data protection principles.</a:t>
            </a:r>
            <a:br>
              <a:rPr lang="en-ZA" dirty="0"/>
            </a:br>
            <a:br>
              <a:rPr lang="en-ZA" dirty="0"/>
            </a:br>
            <a:endParaRPr lang="en-ZA" dirty="0"/>
          </a:p>
        </p:txBody>
      </p:sp>
    </p:spTree>
    <p:extLst>
      <p:ext uri="{BB962C8B-B14F-4D97-AF65-F5344CB8AC3E}">
        <p14:creationId xmlns:p14="http://schemas.microsoft.com/office/powerpoint/2010/main" val="1350530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A6C73-2006-329F-C93F-74FA607E5F97}"/>
              </a:ext>
            </a:extLst>
          </p:cNvPr>
          <p:cNvSpPr>
            <a:spLocks noGrp="1"/>
          </p:cNvSpPr>
          <p:nvPr>
            <p:ph type="title"/>
          </p:nvPr>
        </p:nvSpPr>
        <p:spPr/>
        <p:txBody>
          <a:bodyPr/>
          <a:lstStyle/>
          <a:p>
            <a:r>
              <a:rPr lang="en-ZA" dirty="0"/>
              <a:t>GDPR Data Processing Principles</a:t>
            </a:r>
          </a:p>
        </p:txBody>
      </p:sp>
      <p:sp>
        <p:nvSpPr>
          <p:cNvPr id="3" name="Content Placeholder 2">
            <a:extLst>
              <a:ext uri="{FF2B5EF4-FFF2-40B4-BE49-F238E27FC236}">
                <a16:creationId xmlns:a16="http://schemas.microsoft.com/office/drawing/2014/main" id="{15FAA95E-0B06-5CE5-B288-1C6DB6C6E5B2}"/>
              </a:ext>
            </a:extLst>
          </p:cNvPr>
          <p:cNvSpPr>
            <a:spLocks noGrp="1"/>
          </p:cNvSpPr>
          <p:nvPr>
            <p:ph idx="1"/>
          </p:nvPr>
        </p:nvSpPr>
        <p:spPr/>
        <p:txBody>
          <a:bodyPr>
            <a:normAutofit fontScale="85000" lnSpcReduction="20000"/>
          </a:bodyPr>
          <a:lstStyle/>
          <a:p>
            <a:r>
              <a:rPr lang="en-ZA" dirty="0"/>
              <a:t>Lawfulness, Fairness, and Transparency</a:t>
            </a:r>
            <a:br>
              <a:rPr lang="en-ZA" dirty="0"/>
            </a:br>
            <a:br>
              <a:rPr lang="en-ZA" dirty="0"/>
            </a:br>
            <a:r>
              <a:rPr lang="en-ZA" dirty="0"/>
              <a:t>◦ Purpose Limitation</a:t>
            </a:r>
            <a:br>
              <a:rPr lang="en-ZA" dirty="0"/>
            </a:br>
            <a:br>
              <a:rPr lang="en-ZA" dirty="0"/>
            </a:br>
            <a:r>
              <a:rPr lang="en-ZA" dirty="0"/>
              <a:t>◦ Data Minimization</a:t>
            </a:r>
            <a:br>
              <a:rPr lang="en-ZA" dirty="0"/>
            </a:br>
            <a:br>
              <a:rPr lang="en-ZA" dirty="0"/>
            </a:br>
            <a:r>
              <a:rPr lang="en-ZA" dirty="0"/>
              <a:t>◦ Accuracy</a:t>
            </a:r>
            <a:br>
              <a:rPr lang="en-ZA" dirty="0"/>
            </a:br>
            <a:br>
              <a:rPr lang="en-ZA" dirty="0"/>
            </a:br>
            <a:r>
              <a:rPr lang="en-ZA" dirty="0"/>
              <a:t>◦ Storage Limitation</a:t>
            </a:r>
            <a:br>
              <a:rPr lang="en-ZA" dirty="0"/>
            </a:br>
            <a:br>
              <a:rPr lang="en-ZA" dirty="0"/>
            </a:br>
            <a:r>
              <a:rPr lang="en-ZA" dirty="0"/>
              <a:t>◦ Integrity and Confidentiality</a:t>
            </a:r>
            <a:br>
              <a:rPr lang="en-ZA" dirty="0"/>
            </a:br>
            <a:br>
              <a:rPr lang="en-ZA" dirty="0"/>
            </a:br>
            <a:r>
              <a:rPr lang="en-ZA" dirty="0"/>
              <a:t>◦ Accountability</a:t>
            </a:r>
            <a:br>
              <a:rPr lang="en-ZA" dirty="0"/>
            </a:br>
            <a:endParaRPr lang="en-ZA" dirty="0"/>
          </a:p>
        </p:txBody>
      </p:sp>
    </p:spTree>
    <p:extLst>
      <p:ext uri="{BB962C8B-B14F-4D97-AF65-F5344CB8AC3E}">
        <p14:creationId xmlns:p14="http://schemas.microsoft.com/office/powerpoint/2010/main" val="3395545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91B7E-827B-DD3D-60FA-5658AEAAE13D}"/>
              </a:ext>
            </a:extLst>
          </p:cNvPr>
          <p:cNvSpPr>
            <a:spLocks noGrp="1"/>
          </p:cNvSpPr>
          <p:nvPr>
            <p:ph type="title"/>
          </p:nvPr>
        </p:nvSpPr>
        <p:spPr/>
        <p:txBody>
          <a:bodyPr>
            <a:normAutofit/>
          </a:bodyPr>
          <a:lstStyle/>
          <a:p>
            <a:r>
              <a:rPr lang="en-ZA" dirty="0"/>
              <a:t>Overview of Nigeria Data Protection Regulation</a:t>
            </a:r>
          </a:p>
        </p:txBody>
      </p:sp>
      <p:sp>
        <p:nvSpPr>
          <p:cNvPr id="3" name="Content Placeholder 2">
            <a:extLst>
              <a:ext uri="{FF2B5EF4-FFF2-40B4-BE49-F238E27FC236}">
                <a16:creationId xmlns:a16="http://schemas.microsoft.com/office/drawing/2014/main" id="{04875E77-9E97-E8C2-268A-8EB0190B7713}"/>
              </a:ext>
            </a:extLst>
          </p:cNvPr>
          <p:cNvSpPr>
            <a:spLocks noGrp="1"/>
          </p:cNvSpPr>
          <p:nvPr>
            <p:ph idx="1"/>
          </p:nvPr>
        </p:nvSpPr>
        <p:spPr>
          <a:xfrm>
            <a:off x="1981200" y="1600201"/>
            <a:ext cx="8229600" cy="4525963"/>
          </a:xfrm>
        </p:spPr>
        <p:txBody>
          <a:bodyPr/>
          <a:lstStyle/>
          <a:p>
            <a:r>
              <a:rPr lang="en-ZA" dirty="0"/>
              <a:t>The Primary law governing data protection in Nigeria is the Nigeria Data Protection Act (NDPA)of 2023.</a:t>
            </a:r>
          </a:p>
          <a:p>
            <a:r>
              <a:rPr lang="en-ZA" dirty="0"/>
              <a:t>This Act was signed into law on June 12, 2023 and regulates all personal data in Nigeria.</a:t>
            </a:r>
          </a:p>
          <a:p>
            <a:r>
              <a:rPr lang="en-ZA" dirty="0"/>
              <a:t> This Act supersedes the 2019 data protection regulations.</a:t>
            </a:r>
          </a:p>
        </p:txBody>
      </p:sp>
    </p:spTree>
    <p:extLst>
      <p:ext uri="{BB962C8B-B14F-4D97-AF65-F5344CB8AC3E}">
        <p14:creationId xmlns:p14="http://schemas.microsoft.com/office/powerpoint/2010/main" val="3407128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E1BBC-A42C-76D4-4503-BDBF87B3B90B}"/>
              </a:ext>
            </a:extLst>
          </p:cNvPr>
          <p:cNvSpPr>
            <a:spLocks noGrp="1"/>
          </p:cNvSpPr>
          <p:nvPr>
            <p:ph type="title"/>
          </p:nvPr>
        </p:nvSpPr>
        <p:spPr/>
        <p:txBody>
          <a:bodyPr/>
          <a:lstStyle/>
          <a:p>
            <a:r>
              <a:rPr lang="en-ZA" dirty="0"/>
              <a:t>Key Objectives of the NDPA</a:t>
            </a:r>
          </a:p>
        </p:txBody>
      </p:sp>
      <p:sp>
        <p:nvSpPr>
          <p:cNvPr id="3" name="Content Placeholder 2">
            <a:extLst>
              <a:ext uri="{FF2B5EF4-FFF2-40B4-BE49-F238E27FC236}">
                <a16:creationId xmlns:a16="http://schemas.microsoft.com/office/drawing/2014/main" id="{0F5898A2-517C-5CD1-4E55-7D28CAE71302}"/>
              </a:ext>
            </a:extLst>
          </p:cNvPr>
          <p:cNvSpPr>
            <a:spLocks noGrp="1"/>
          </p:cNvSpPr>
          <p:nvPr>
            <p:ph idx="1"/>
          </p:nvPr>
        </p:nvSpPr>
        <p:spPr/>
        <p:txBody>
          <a:bodyPr>
            <a:normAutofit fontScale="92500" lnSpcReduction="10000"/>
          </a:bodyPr>
          <a:lstStyle/>
          <a:p>
            <a:r>
              <a:rPr lang="en-ZA" dirty="0"/>
              <a:t>Safeguarding the fundamental rights, freedoms, and interests of data subjects as guaranteed by the Constitution of the Federal Republic of Nigeria￼￼￼.</a:t>
            </a:r>
            <a:br>
              <a:rPr lang="en-ZA" dirty="0"/>
            </a:br>
            <a:br>
              <a:rPr lang="en-ZA" dirty="0"/>
            </a:br>
            <a:r>
              <a:rPr lang="en-ZA" dirty="0"/>
              <a:t>• Regulating the processing of personal data to ensure it is fair, lawful, and accountable￼￼￼.</a:t>
            </a:r>
            <a:br>
              <a:rPr lang="en-ZA" dirty="0"/>
            </a:br>
            <a:br>
              <a:rPr lang="en-ZA" dirty="0"/>
            </a:br>
            <a:r>
              <a:rPr lang="en-ZA" dirty="0"/>
              <a:t>• Protecting data subjects' rights and providing remedies for breaches of these rights￼￼￼.</a:t>
            </a:r>
            <a:br>
              <a:rPr lang="en-ZA" dirty="0"/>
            </a:br>
            <a:br>
              <a:rPr lang="en-ZA" dirty="0"/>
            </a:br>
            <a:endParaRPr lang="en-ZA" dirty="0"/>
          </a:p>
        </p:txBody>
      </p:sp>
    </p:spTree>
    <p:extLst>
      <p:ext uri="{BB962C8B-B14F-4D97-AF65-F5344CB8AC3E}">
        <p14:creationId xmlns:p14="http://schemas.microsoft.com/office/powerpoint/2010/main" val="340831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8F0EB-E2B1-6AC7-53A4-7CD398E2C06A}"/>
              </a:ext>
            </a:extLst>
          </p:cNvPr>
          <p:cNvSpPr>
            <a:spLocks noGrp="1"/>
          </p:cNvSpPr>
          <p:nvPr>
            <p:ph type="title"/>
          </p:nvPr>
        </p:nvSpPr>
        <p:spPr/>
        <p:txBody>
          <a:bodyPr>
            <a:normAutofit/>
          </a:bodyPr>
          <a:lstStyle/>
          <a:p>
            <a:r>
              <a:rPr lang="en-ZA" dirty="0"/>
              <a:t>Measures for Protecting Personal Data</a:t>
            </a:r>
          </a:p>
        </p:txBody>
      </p:sp>
      <p:sp>
        <p:nvSpPr>
          <p:cNvPr id="3" name="Content Placeholder 2">
            <a:extLst>
              <a:ext uri="{FF2B5EF4-FFF2-40B4-BE49-F238E27FC236}">
                <a16:creationId xmlns:a16="http://schemas.microsoft.com/office/drawing/2014/main" id="{E71B2B6C-FBF8-07AD-C6B6-85DC0D88FE4C}"/>
              </a:ext>
            </a:extLst>
          </p:cNvPr>
          <p:cNvSpPr>
            <a:spLocks noGrp="1"/>
          </p:cNvSpPr>
          <p:nvPr>
            <p:ph idx="1"/>
          </p:nvPr>
        </p:nvSpPr>
        <p:spPr/>
        <p:txBody>
          <a:bodyPr>
            <a:normAutofit fontScale="85000" lnSpcReduction="20000"/>
          </a:bodyPr>
          <a:lstStyle/>
          <a:p>
            <a:r>
              <a:rPr lang="en-ZA" dirty="0"/>
              <a:t>Informed Consent:</a:t>
            </a:r>
            <a:br>
              <a:rPr lang="en-ZA" dirty="0"/>
            </a:br>
            <a:r>
              <a:rPr lang="en-ZA" dirty="0"/>
              <a:t>Explicit consent for data collection, use, and storage.</a:t>
            </a:r>
            <a:br>
              <a:rPr lang="en-ZA" dirty="0"/>
            </a:br>
            <a:br>
              <a:rPr lang="en-ZA" dirty="0"/>
            </a:br>
            <a:r>
              <a:rPr lang="en-ZA" dirty="0"/>
              <a:t>◦ Data Security:</a:t>
            </a:r>
            <a:br>
              <a:rPr lang="en-ZA" dirty="0"/>
            </a:br>
            <a:r>
              <a:rPr lang="en-ZA" dirty="0"/>
              <a:t>Robust cybersecurity measures to protect participant information.</a:t>
            </a:r>
            <a:br>
              <a:rPr lang="en-ZA" dirty="0"/>
            </a:br>
            <a:br>
              <a:rPr lang="en-ZA" dirty="0"/>
            </a:br>
            <a:r>
              <a:rPr lang="en-ZA" dirty="0"/>
              <a:t>◦ Data Minimization:</a:t>
            </a:r>
            <a:br>
              <a:rPr lang="en-ZA" dirty="0"/>
            </a:br>
            <a:r>
              <a:rPr lang="en-ZA" dirty="0"/>
              <a:t>Collect only necessary data.</a:t>
            </a:r>
            <a:br>
              <a:rPr lang="en-ZA" dirty="0"/>
            </a:br>
            <a:br>
              <a:rPr lang="en-ZA" dirty="0"/>
            </a:br>
            <a:r>
              <a:rPr lang="en-ZA" dirty="0"/>
              <a:t>◦ Anonymization/Pseudonymization:</a:t>
            </a:r>
            <a:br>
              <a:rPr lang="en-ZA" dirty="0"/>
            </a:br>
            <a:r>
              <a:rPr lang="en-ZA" dirty="0"/>
              <a:t> Techniques to de-identify data.</a:t>
            </a:r>
            <a:br>
              <a:rPr lang="en-ZA" dirty="0"/>
            </a:br>
            <a:br>
              <a:rPr lang="en-ZA" dirty="0"/>
            </a:br>
            <a:br>
              <a:rPr lang="en-ZA" dirty="0"/>
            </a:br>
            <a:endParaRPr lang="en-ZA" dirty="0"/>
          </a:p>
        </p:txBody>
      </p:sp>
    </p:spTree>
    <p:extLst>
      <p:ext uri="{BB962C8B-B14F-4D97-AF65-F5344CB8AC3E}">
        <p14:creationId xmlns:p14="http://schemas.microsoft.com/office/powerpoint/2010/main" val="1737999196"/>
      </p:ext>
    </p:extLst>
  </p:cSld>
  <p:clrMapOvr>
    <a:masterClrMapping/>
  </p:clrMapOvr>
</p:sld>
</file>

<file path=ppt/theme/theme1.xml><?xml version="1.0" encoding="utf-8"?>
<a:theme xmlns:a="http://schemas.openxmlformats.org/drawingml/2006/main" name="Office Theme">
  <a:themeElements>
    <a:clrScheme name="new">
      <a:dk1>
        <a:srgbClr val="005487"/>
      </a:dk1>
      <a:lt1>
        <a:srgbClr val="FFFFFF"/>
      </a:lt1>
      <a:dk2>
        <a:srgbClr val="12501B"/>
      </a:dk2>
      <a:lt2>
        <a:srgbClr val="E8E8E8"/>
      </a:lt2>
      <a:accent1>
        <a:srgbClr val="1DAAFF"/>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
      <a:majorFont>
        <a:latin typeface="Playfair Display"/>
        <a:ea typeface="游ゴシック Light"/>
        <a:cs typeface=""/>
      </a:majorFont>
      <a:minorFont>
        <a:latin typeface="Roboto"/>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141</TotalTime>
  <Words>979</Words>
  <Application>Microsoft Office PowerPoint</Application>
  <PresentationFormat>Widescreen</PresentationFormat>
  <Paragraphs>76</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Playfair Display</vt:lpstr>
      <vt:lpstr>Roboto</vt:lpstr>
      <vt:lpstr>Office Theme</vt:lpstr>
      <vt:lpstr>Clinical Trial Regulatory &amp; Guiding principles.</vt:lpstr>
      <vt:lpstr>Data Protection/Privacy in Clinical Trials</vt:lpstr>
      <vt:lpstr>Ensuring Ethical Standards and Regulatory Compliance</vt:lpstr>
      <vt:lpstr>The Importance of Data Protection in Clinical Trials</vt:lpstr>
      <vt:lpstr>Global Regulatory Landscape</vt:lpstr>
      <vt:lpstr>GDPR Data Processing Principles</vt:lpstr>
      <vt:lpstr>Overview of Nigeria Data Protection Regulation</vt:lpstr>
      <vt:lpstr>Key Objectives of the NDPA</vt:lpstr>
      <vt:lpstr>Measures for Protecting Personal Data</vt:lpstr>
      <vt:lpstr>The NDPA grants data subjects specific rights, including:</vt:lpstr>
      <vt:lpstr>Data Transfers Outside Nigeria </vt:lpstr>
      <vt:lpstr>Data Protection Challenges and Considerations  </vt:lpstr>
      <vt:lpstr>Best Practices to Ensure Compliance  </vt:lpstr>
      <vt:lpstr>Conclusion</vt:lpstr>
      <vt:lpstr>Types of Agreements in Clinical Trials</vt:lpstr>
      <vt:lpstr>Clinical Trial Agreement (CTA)</vt:lpstr>
      <vt:lpstr>Confidentiality/Non-Disclosure Agreement (CDA/NDA)</vt:lpstr>
      <vt:lpstr>Informed Consent Form (ICF)</vt:lpstr>
      <vt:lpstr>Material Transfer Agreement (MTA)</vt:lpstr>
      <vt:lpstr>Data Sharing/Use Agreement (DSA/DUA)</vt:lpstr>
      <vt:lpstr>Investigator Agreement / FDA Form 1572</vt:lpstr>
      <vt:lpstr>Collaboration Agreement</vt:lpstr>
      <vt:lpstr>Mandatory Country Specific Requirement</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Chidume Jacob</dc:creator>
  <cp:lastModifiedBy>Maxwell Nwegbu</cp:lastModifiedBy>
  <cp:revision>4</cp:revision>
  <dcterms:created xsi:type="dcterms:W3CDTF">2025-08-11T14:51:11Z</dcterms:created>
  <dcterms:modified xsi:type="dcterms:W3CDTF">2025-12-08T15:43:01Z</dcterms:modified>
</cp:coreProperties>
</file>